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4.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5.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6.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7.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333" r:id="rId2"/>
    <p:sldId id="365" r:id="rId3"/>
    <p:sldId id="368" r:id="rId4"/>
    <p:sldId id="360" r:id="rId5"/>
    <p:sldId id="361" r:id="rId6"/>
    <p:sldId id="362" r:id="rId7"/>
    <p:sldId id="374" r:id="rId8"/>
    <p:sldId id="375" r:id="rId9"/>
    <p:sldId id="376" r:id="rId10"/>
    <p:sldId id="377" r:id="rId11"/>
    <p:sldId id="378" r:id="rId12"/>
    <p:sldId id="379" r:id="rId13"/>
    <p:sldId id="380" r:id="rId14"/>
    <p:sldId id="382" r:id="rId15"/>
    <p:sldId id="367" r:id="rId16"/>
    <p:sldId id="369" r:id="rId17"/>
    <p:sldId id="381" r:id="rId18"/>
    <p:sldId id="373" r:id="rId19"/>
    <p:sldId id="372" r:id="rId20"/>
    <p:sldId id="366" r:id="rId21"/>
  </p:sldIdLst>
  <p:sldSz cx="9144000" cy="6858000" type="screen4x3"/>
  <p:notesSz cx="7010400" cy="9296400"/>
  <p:defaultTextStyle>
    <a:defPPr>
      <a:defRPr lang="en-US"/>
    </a:defPPr>
    <a:lvl1pPr marL="0" algn="l" defTabSz="914293" rtl="0" eaLnBrk="1" latinLnBrk="0" hangingPunct="1">
      <a:defRPr sz="1800" kern="1200">
        <a:solidFill>
          <a:schemeClr val="tx1"/>
        </a:solidFill>
        <a:latin typeface="+mn-lt"/>
        <a:ea typeface="+mn-ea"/>
        <a:cs typeface="+mn-cs"/>
      </a:defRPr>
    </a:lvl1pPr>
    <a:lvl2pPr marL="457146" algn="l" defTabSz="914293" rtl="0" eaLnBrk="1" latinLnBrk="0" hangingPunct="1">
      <a:defRPr sz="1800" kern="1200">
        <a:solidFill>
          <a:schemeClr val="tx1"/>
        </a:solidFill>
        <a:latin typeface="+mn-lt"/>
        <a:ea typeface="+mn-ea"/>
        <a:cs typeface="+mn-cs"/>
      </a:defRPr>
    </a:lvl2pPr>
    <a:lvl3pPr marL="914293" algn="l" defTabSz="914293" rtl="0" eaLnBrk="1" latinLnBrk="0" hangingPunct="1">
      <a:defRPr sz="1800" kern="1200">
        <a:solidFill>
          <a:schemeClr val="tx1"/>
        </a:solidFill>
        <a:latin typeface="+mn-lt"/>
        <a:ea typeface="+mn-ea"/>
        <a:cs typeface="+mn-cs"/>
      </a:defRPr>
    </a:lvl3pPr>
    <a:lvl4pPr marL="1371440" algn="l" defTabSz="914293" rtl="0" eaLnBrk="1" latinLnBrk="0" hangingPunct="1">
      <a:defRPr sz="1800" kern="1200">
        <a:solidFill>
          <a:schemeClr val="tx1"/>
        </a:solidFill>
        <a:latin typeface="+mn-lt"/>
        <a:ea typeface="+mn-ea"/>
        <a:cs typeface="+mn-cs"/>
      </a:defRPr>
    </a:lvl4pPr>
    <a:lvl5pPr marL="1828586" algn="l" defTabSz="914293" rtl="0" eaLnBrk="1" latinLnBrk="0" hangingPunct="1">
      <a:defRPr sz="1800" kern="1200">
        <a:solidFill>
          <a:schemeClr val="tx1"/>
        </a:solidFill>
        <a:latin typeface="+mn-lt"/>
        <a:ea typeface="+mn-ea"/>
        <a:cs typeface="+mn-cs"/>
      </a:defRPr>
    </a:lvl5pPr>
    <a:lvl6pPr marL="2285733" algn="l" defTabSz="914293" rtl="0" eaLnBrk="1" latinLnBrk="0" hangingPunct="1">
      <a:defRPr sz="1800" kern="1200">
        <a:solidFill>
          <a:schemeClr val="tx1"/>
        </a:solidFill>
        <a:latin typeface="+mn-lt"/>
        <a:ea typeface="+mn-ea"/>
        <a:cs typeface="+mn-cs"/>
      </a:defRPr>
    </a:lvl6pPr>
    <a:lvl7pPr marL="2742879" algn="l" defTabSz="914293" rtl="0" eaLnBrk="1" latinLnBrk="0" hangingPunct="1">
      <a:defRPr sz="1800" kern="1200">
        <a:solidFill>
          <a:schemeClr val="tx1"/>
        </a:solidFill>
        <a:latin typeface="+mn-lt"/>
        <a:ea typeface="+mn-ea"/>
        <a:cs typeface="+mn-cs"/>
      </a:defRPr>
    </a:lvl7pPr>
    <a:lvl8pPr marL="3200026" algn="l" defTabSz="914293" rtl="0" eaLnBrk="1" latinLnBrk="0" hangingPunct="1">
      <a:defRPr sz="1800" kern="1200">
        <a:solidFill>
          <a:schemeClr val="tx1"/>
        </a:solidFill>
        <a:latin typeface="+mn-lt"/>
        <a:ea typeface="+mn-ea"/>
        <a:cs typeface="+mn-cs"/>
      </a:defRPr>
    </a:lvl8pPr>
    <a:lvl9pPr marL="3657172" algn="l" defTabSz="91429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95" autoAdjust="0"/>
    <p:restoredTop sz="88591" autoAdjust="0"/>
  </p:normalViewPr>
  <p:slideViewPr>
    <p:cSldViewPr snapToGrid="0">
      <p:cViewPr varScale="1">
        <p:scale>
          <a:sx n="85" d="100"/>
          <a:sy n="85" d="100"/>
        </p:scale>
        <p:origin x="1462" y="36"/>
      </p:cViewPr>
      <p:guideLst>
        <p:guide orient="horz" pos="2160"/>
        <p:guide pos="2880"/>
      </p:guideLst>
    </p:cSldViewPr>
  </p:slideViewPr>
  <p:notesTextViewPr>
    <p:cViewPr>
      <p:scale>
        <a:sx n="1" d="1"/>
        <a:sy n="1" d="1"/>
      </p:scale>
      <p:origin x="0" y="0"/>
    </p:cViewPr>
  </p:notesTextViewPr>
  <p:sorterViewPr>
    <p:cViewPr>
      <p:scale>
        <a:sx n="120" d="100"/>
        <a:sy n="120" d="100"/>
      </p:scale>
      <p:origin x="0" y="0"/>
    </p:cViewPr>
  </p:sorterViewPr>
  <p:notesViewPr>
    <p:cSldViewPr snapToGrid="0">
      <p:cViewPr varScale="1">
        <p:scale>
          <a:sx n="63" d="100"/>
          <a:sy n="63" d="100"/>
        </p:scale>
        <p:origin x="3122" y="3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6">
            <a:lumMod val="75000"/>
          </a:schemeClr>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6">
            <a:lumMod val="75000"/>
          </a:schemeClr>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6">
            <a:lumMod val="75000"/>
          </a:schemeClr>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6">
            <a:lumMod val="75000"/>
          </a:schemeClr>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1"/>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a:solidFill>
          <a:schemeClr val="accent6">
            <a:lumMod val="75000"/>
          </a:schemeClr>
        </a:solidFill>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1"/>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a:solidFill>
          <a:schemeClr val="accent6">
            <a:lumMod val="75000"/>
          </a:schemeClr>
        </a:solidFill>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1"/>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a:solidFill>
          <a:schemeClr val="accent6">
            <a:lumMod val="75000"/>
          </a:schemeClr>
        </a:solidFill>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1"/>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a:solidFill>
          <a:schemeClr val="accent6">
            <a:lumMod val="75000"/>
          </a:schemeClr>
        </a:solidFill>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a:solidFill>
          <a:schemeClr val="accent6">
            <a:lumMod val="75000"/>
          </a:schemeClr>
        </a:solidFill>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1"/>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a:solidFill>
          <a:schemeClr val="accent1"/>
        </a:solidFill>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a:solidFill>
          <a:schemeClr val="accent6">
            <a:lumMod val="75000"/>
          </a:schemeClr>
        </a:solidFill>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1"/>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a:solidFill>
          <a:schemeClr val="accent1"/>
        </a:solidFill>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6">
            <a:lumMod val="75000"/>
          </a:schemeClr>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6">
            <a:lumMod val="75000"/>
          </a:schemeClr>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6">
            <a:lumMod val="75000"/>
          </a:schemeClr>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6">
            <a:lumMod val="75000"/>
          </a:schemeClr>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6">
            <a:lumMod val="75000"/>
          </a:schemeClr>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6">
            <a:lumMod val="75000"/>
          </a:schemeClr>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6">
            <a:lumMod val="75000"/>
          </a:schemeClr>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EE20CE7-1E14-4694-B380-70430E462E8C}" type="doc">
      <dgm:prSet loTypeId="urn:microsoft.com/office/officeart/2005/8/layout/chevron1" loCatId="process" qsTypeId="urn:microsoft.com/office/officeart/2005/8/quickstyle/simple1" qsCatId="simple" csTypeId="urn:microsoft.com/office/officeart/2005/8/colors/accent1_2" csCatId="accent1" phldr="1"/>
      <dgm:spPr/>
    </dgm:pt>
    <dgm:pt modelId="{152BE75F-6AFF-4FF9-A97A-3CCE88B0331E}">
      <dgm:prSet phldrT="[Text]" custT="1"/>
      <dgm:spPr>
        <a:solidFill>
          <a:schemeClr val="accent1"/>
        </a:solidFill>
      </dgm:spPr>
      <dgm:t>
        <a:bodyPr/>
        <a:lstStyle/>
        <a:p>
          <a:r>
            <a:rPr lang="en-US" sz="1200" dirty="0"/>
            <a:t>Intro</a:t>
          </a:r>
        </a:p>
      </dgm:t>
    </dgm:pt>
    <dgm:pt modelId="{A49578DB-9316-42E4-86CE-3EF1AA937A5B}" type="parTrans" cxnId="{5F616EB0-5E7F-4F02-8A63-3E6DF997AE0E}">
      <dgm:prSet/>
      <dgm:spPr/>
      <dgm:t>
        <a:bodyPr/>
        <a:lstStyle/>
        <a:p>
          <a:endParaRPr lang="en-US"/>
        </a:p>
      </dgm:t>
    </dgm:pt>
    <dgm:pt modelId="{968D02FA-EFD4-45C9-9D58-195B0BE8E6D2}" type="sibTrans" cxnId="{5F616EB0-5E7F-4F02-8A63-3E6DF997AE0E}">
      <dgm:prSet/>
      <dgm:spPr/>
      <dgm:t>
        <a:bodyPr/>
        <a:lstStyle/>
        <a:p>
          <a:endParaRPr lang="en-US"/>
        </a:p>
      </dgm:t>
    </dgm:pt>
    <dgm:pt modelId="{BD0EFCC3-88A5-48A0-B920-440C8A450F27}">
      <dgm:prSet phldrT="[Text]" custT="1"/>
      <dgm:spPr/>
      <dgm:t>
        <a:bodyPr/>
        <a:lstStyle/>
        <a:p>
          <a:r>
            <a:rPr lang="en-US" sz="1200" dirty="0"/>
            <a:t>Conclusion</a:t>
          </a:r>
        </a:p>
      </dgm:t>
    </dgm:pt>
    <dgm:pt modelId="{9517601B-180B-44A9-B82D-92069FBB9B66}" type="parTrans" cxnId="{FE4CCD38-3C63-4AA8-92DB-BE4F72142D98}">
      <dgm:prSet/>
      <dgm:spPr/>
      <dgm:t>
        <a:bodyPr/>
        <a:lstStyle/>
        <a:p>
          <a:endParaRPr lang="en-US"/>
        </a:p>
      </dgm:t>
    </dgm:pt>
    <dgm:pt modelId="{8F8746BA-2292-4D98-AE8C-6563868BC02C}" type="sibTrans" cxnId="{FE4CCD38-3C63-4AA8-92DB-BE4F72142D98}">
      <dgm:prSet/>
      <dgm:spPr/>
      <dgm:t>
        <a:bodyPr/>
        <a:lstStyle/>
        <a:p>
          <a:endParaRPr lang="en-US"/>
        </a:p>
      </dgm:t>
    </dgm:pt>
    <dgm:pt modelId="{57F03C3F-DE46-4B08-8AE9-14158D410438}">
      <dgm:prSet phldrT="[Text]" custT="1"/>
      <dgm:spPr/>
      <dgm:t>
        <a:bodyPr/>
        <a:lstStyle/>
        <a:p>
          <a:endParaRPr lang="en-US" sz="700" dirty="0"/>
        </a:p>
        <a:p>
          <a:r>
            <a:rPr lang="en-US" sz="1200" dirty="0"/>
            <a:t>Questions</a:t>
          </a:r>
        </a:p>
        <a:p>
          <a:endParaRPr lang="en-US" sz="700" dirty="0"/>
        </a:p>
      </dgm:t>
    </dgm:pt>
    <dgm:pt modelId="{89E23B05-7979-41F6-9D00-0E6762B61CD9}" type="parTrans" cxnId="{20769C0F-51C8-4E19-9F5B-C34963AB0546}">
      <dgm:prSet/>
      <dgm:spPr/>
      <dgm:t>
        <a:bodyPr/>
        <a:lstStyle/>
        <a:p>
          <a:endParaRPr lang="en-US"/>
        </a:p>
      </dgm:t>
    </dgm:pt>
    <dgm:pt modelId="{9082C663-C1C7-41B9-8AD5-EE1E6E0C1480}" type="sibTrans" cxnId="{20769C0F-51C8-4E19-9F5B-C34963AB0546}">
      <dgm:prSet/>
      <dgm:spPr/>
      <dgm:t>
        <a:bodyPr/>
        <a:lstStyle/>
        <a:p>
          <a:endParaRPr lang="en-US"/>
        </a:p>
      </dgm:t>
    </dgm:pt>
    <dgm:pt modelId="{ACF9FA46-C521-4F16-B743-EAB4322B2BB7}">
      <dgm:prSet phldrT="[Text]" custT="1"/>
      <dgm:spPr>
        <a:solidFill>
          <a:schemeClr val="accent1"/>
        </a:solidFill>
      </dgm:spPr>
      <dgm:t>
        <a:bodyPr/>
        <a:lstStyle/>
        <a:p>
          <a:r>
            <a:rPr lang="en-US" sz="1200" dirty="0"/>
            <a:t>Graph Construction</a:t>
          </a:r>
        </a:p>
      </dgm:t>
    </dgm:pt>
    <dgm:pt modelId="{E74CFD7D-E8C4-47A1-99CA-31677F64B599}" type="parTrans" cxnId="{D81D1648-0D55-48C2-AA0B-A6D3FDCC9615}">
      <dgm:prSet/>
      <dgm:spPr/>
      <dgm:t>
        <a:bodyPr/>
        <a:lstStyle/>
        <a:p>
          <a:endParaRPr lang="en-US"/>
        </a:p>
      </dgm:t>
    </dgm:pt>
    <dgm:pt modelId="{CA8498D5-128D-4A82-9D09-C2E995E2C945}" type="sibTrans" cxnId="{D81D1648-0D55-48C2-AA0B-A6D3FDCC9615}">
      <dgm:prSet/>
      <dgm:spPr/>
      <dgm:t>
        <a:bodyPr/>
        <a:lstStyle/>
        <a:p>
          <a:endParaRPr lang="en-US"/>
        </a:p>
      </dgm:t>
    </dgm:pt>
    <dgm:pt modelId="{F4FE7AB9-C34A-4B4E-A1E2-5778FF7828C0}">
      <dgm:prSet phldrT="[Text]" custT="1"/>
      <dgm:spPr>
        <a:solidFill>
          <a:schemeClr val="accent6">
            <a:lumMod val="75000"/>
          </a:schemeClr>
        </a:solidFill>
      </dgm:spPr>
      <dgm:t>
        <a:bodyPr/>
        <a:lstStyle/>
        <a:p>
          <a:r>
            <a:rPr lang="en-US" sz="1200" dirty="0"/>
            <a:t>Network Properties</a:t>
          </a:r>
        </a:p>
      </dgm:t>
    </dgm:pt>
    <dgm:pt modelId="{9DAD14BE-E190-4C3F-B726-7D78806E3034}" type="parTrans" cxnId="{8397B444-9E16-4170-B86D-24C0CB4B4A8B}">
      <dgm:prSet/>
      <dgm:spPr/>
      <dgm:t>
        <a:bodyPr/>
        <a:lstStyle/>
        <a:p>
          <a:endParaRPr lang="en-US"/>
        </a:p>
      </dgm:t>
    </dgm:pt>
    <dgm:pt modelId="{53A84F6B-4F3E-4140-89FC-9DCB80E21384}" type="sibTrans" cxnId="{8397B444-9E16-4170-B86D-24C0CB4B4A8B}">
      <dgm:prSet/>
      <dgm:spPr/>
      <dgm:t>
        <a:bodyPr/>
        <a:lstStyle/>
        <a:p>
          <a:endParaRPr lang="en-US"/>
        </a:p>
      </dgm:t>
    </dgm:pt>
    <dgm:pt modelId="{B7878053-0719-4E74-B558-9D9077B46143}">
      <dgm:prSet phldrT="[Text]" custT="1"/>
      <dgm:spPr/>
      <dgm:t>
        <a:bodyPr/>
        <a:lstStyle/>
        <a:p>
          <a:r>
            <a:rPr lang="en-US" sz="1200" dirty="0"/>
            <a:t>Rivalry Detection</a:t>
          </a:r>
        </a:p>
      </dgm:t>
    </dgm:pt>
    <dgm:pt modelId="{8B695411-5572-4A20-A4AF-8DFE33B01651}" type="parTrans" cxnId="{AE584EE6-64B1-4A41-A5ED-B1A4A02FEE7F}">
      <dgm:prSet/>
      <dgm:spPr/>
      <dgm:t>
        <a:bodyPr/>
        <a:lstStyle/>
        <a:p>
          <a:endParaRPr lang="en-US"/>
        </a:p>
      </dgm:t>
    </dgm:pt>
    <dgm:pt modelId="{BAD10378-12CC-4FC0-B949-8DD34FA83666}" type="sibTrans" cxnId="{AE584EE6-64B1-4A41-A5ED-B1A4A02FEE7F}">
      <dgm:prSet/>
      <dgm:spPr/>
      <dgm:t>
        <a:bodyPr/>
        <a:lstStyle/>
        <a:p>
          <a:endParaRPr lang="en-US"/>
        </a:p>
      </dgm:t>
    </dgm:pt>
    <dgm:pt modelId="{B4A3D5B5-3180-4843-BC43-16A6060FAD16}" type="pres">
      <dgm:prSet presAssocID="{8EE20CE7-1E14-4694-B380-70430E462E8C}" presName="Name0" presStyleCnt="0">
        <dgm:presLayoutVars>
          <dgm:dir/>
          <dgm:animLvl val="lvl"/>
          <dgm:resizeHandles val="exact"/>
        </dgm:presLayoutVars>
      </dgm:prSet>
      <dgm:spPr/>
    </dgm:pt>
    <dgm:pt modelId="{A6E08E71-5EF3-4409-92F3-68D9923B3EFB}" type="pres">
      <dgm:prSet presAssocID="{152BE75F-6AFF-4FF9-A97A-3CCE88B0331E}" presName="parTxOnly" presStyleLbl="node1" presStyleIdx="0" presStyleCnt="6">
        <dgm:presLayoutVars>
          <dgm:chMax val="0"/>
          <dgm:chPref val="0"/>
          <dgm:bulletEnabled val="1"/>
        </dgm:presLayoutVars>
      </dgm:prSet>
      <dgm:spPr/>
    </dgm:pt>
    <dgm:pt modelId="{0200499F-D01F-4806-AC2B-EF7B5D754D58}" type="pres">
      <dgm:prSet presAssocID="{968D02FA-EFD4-45C9-9D58-195B0BE8E6D2}" presName="parTxOnlySpace" presStyleCnt="0"/>
      <dgm:spPr/>
    </dgm:pt>
    <dgm:pt modelId="{9885573E-A605-4B3C-A12A-E8AF547D2D50}" type="pres">
      <dgm:prSet presAssocID="{ACF9FA46-C521-4F16-B743-EAB4322B2BB7}" presName="parTxOnly" presStyleLbl="node1" presStyleIdx="1" presStyleCnt="6">
        <dgm:presLayoutVars>
          <dgm:chMax val="0"/>
          <dgm:chPref val="0"/>
          <dgm:bulletEnabled val="1"/>
        </dgm:presLayoutVars>
      </dgm:prSet>
      <dgm:spPr/>
    </dgm:pt>
    <dgm:pt modelId="{451F05FA-F65D-4AD7-AC2A-9EFDF4D0A8A8}" type="pres">
      <dgm:prSet presAssocID="{CA8498D5-128D-4A82-9D09-C2E995E2C945}" presName="parTxOnlySpace" presStyleCnt="0"/>
      <dgm:spPr/>
    </dgm:pt>
    <dgm:pt modelId="{1EAC9926-0AC0-489C-A7B7-C50D1E86EAD2}" type="pres">
      <dgm:prSet presAssocID="{F4FE7AB9-C34A-4B4E-A1E2-5778FF7828C0}" presName="parTxOnly" presStyleLbl="node1" presStyleIdx="2" presStyleCnt="6" custLinFactNeighborX="14337" custLinFactNeighborY="4958">
        <dgm:presLayoutVars>
          <dgm:chMax val="0"/>
          <dgm:chPref val="0"/>
          <dgm:bulletEnabled val="1"/>
        </dgm:presLayoutVars>
      </dgm:prSet>
      <dgm:spPr/>
    </dgm:pt>
    <dgm:pt modelId="{07A7AD83-8753-4955-A28F-CB1562BC7261}" type="pres">
      <dgm:prSet presAssocID="{53A84F6B-4F3E-4140-89FC-9DCB80E21384}" presName="parTxOnlySpace" presStyleCnt="0"/>
      <dgm:spPr/>
    </dgm:pt>
    <dgm:pt modelId="{45C686B7-9B89-4C54-8B01-88B6AA4F8D3D}" type="pres">
      <dgm:prSet presAssocID="{B7878053-0719-4E74-B558-9D9077B46143}" presName="parTxOnly" presStyleLbl="node1" presStyleIdx="3" presStyleCnt="6" custLinFactNeighborX="14337" custLinFactNeighborY="4958">
        <dgm:presLayoutVars>
          <dgm:chMax val="0"/>
          <dgm:chPref val="0"/>
          <dgm:bulletEnabled val="1"/>
        </dgm:presLayoutVars>
      </dgm:prSet>
      <dgm:spPr/>
    </dgm:pt>
    <dgm:pt modelId="{37360010-CC5C-4B91-BFE2-705D044E41F8}" type="pres">
      <dgm:prSet presAssocID="{BAD10378-12CC-4FC0-B949-8DD34FA83666}" presName="parTxOnlySpace" presStyleCnt="0"/>
      <dgm:spPr/>
    </dgm:pt>
    <dgm:pt modelId="{61F412A2-74A0-40B9-86CF-E938D47A1B32}" type="pres">
      <dgm:prSet presAssocID="{BD0EFCC3-88A5-48A0-B920-440C8A450F27}" presName="parTxOnly" presStyleLbl="node1" presStyleIdx="4" presStyleCnt="6">
        <dgm:presLayoutVars>
          <dgm:chMax val="0"/>
          <dgm:chPref val="0"/>
          <dgm:bulletEnabled val="1"/>
        </dgm:presLayoutVars>
      </dgm:prSet>
      <dgm:spPr/>
    </dgm:pt>
    <dgm:pt modelId="{132BD248-B409-420A-B8FA-CCFCBBE0002C}" type="pres">
      <dgm:prSet presAssocID="{8F8746BA-2292-4D98-AE8C-6563868BC02C}" presName="parTxOnlySpace" presStyleCnt="0"/>
      <dgm:spPr/>
    </dgm:pt>
    <dgm:pt modelId="{A23F4B58-1391-4A0E-9059-B8BCC38C3823}" type="pres">
      <dgm:prSet presAssocID="{57F03C3F-DE46-4B08-8AE9-14158D410438}" presName="parTxOnly" presStyleLbl="node1" presStyleIdx="5" presStyleCnt="6">
        <dgm:presLayoutVars>
          <dgm:chMax val="0"/>
          <dgm:chPref val="0"/>
          <dgm:bulletEnabled val="1"/>
        </dgm:presLayoutVars>
      </dgm:prSet>
      <dgm:spPr/>
    </dgm:pt>
  </dgm:ptLst>
  <dgm:cxnLst>
    <dgm:cxn modelId="{FA08A308-F638-4E7A-8C5A-6E892E7E2333}" type="presOf" srcId="{B7878053-0719-4E74-B558-9D9077B46143}" destId="{45C686B7-9B89-4C54-8B01-88B6AA4F8D3D}" srcOrd="0" destOrd="0" presId="urn:microsoft.com/office/officeart/2005/8/layout/chevron1"/>
    <dgm:cxn modelId="{20769C0F-51C8-4E19-9F5B-C34963AB0546}" srcId="{8EE20CE7-1E14-4694-B380-70430E462E8C}" destId="{57F03C3F-DE46-4B08-8AE9-14158D410438}" srcOrd="5" destOrd="0" parTransId="{89E23B05-7979-41F6-9D00-0E6762B61CD9}" sibTransId="{9082C663-C1C7-41B9-8AD5-EE1E6E0C1480}"/>
    <dgm:cxn modelId="{FE4CCD38-3C63-4AA8-92DB-BE4F72142D98}" srcId="{8EE20CE7-1E14-4694-B380-70430E462E8C}" destId="{BD0EFCC3-88A5-48A0-B920-440C8A450F27}" srcOrd="4" destOrd="0" parTransId="{9517601B-180B-44A9-B82D-92069FBB9B66}" sibTransId="{8F8746BA-2292-4D98-AE8C-6563868BC02C}"/>
    <dgm:cxn modelId="{767BBA62-FB3C-4146-8980-0721753FEC49}" type="presOf" srcId="{BD0EFCC3-88A5-48A0-B920-440C8A450F27}" destId="{61F412A2-74A0-40B9-86CF-E938D47A1B32}" srcOrd="0" destOrd="0" presId="urn:microsoft.com/office/officeart/2005/8/layout/chevron1"/>
    <dgm:cxn modelId="{8397B444-9E16-4170-B86D-24C0CB4B4A8B}" srcId="{8EE20CE7-1E14-4694-B380-70430E462E8C}" destId="{F4FE7AB9-C34A-4B4E-A1E2-5778FF7828C0}" srcOrd="2" destOrd="0" parTransId="{9DAD14BE-E190-4C3F-B726-7D78806E3034}" sibTransId="{53A84F6B-4F3E-4140-89FC-9DCB80E21384}"/>
    <dgm:cxn modelId="{D81D1648-0D55-48C2-AA0B-A6D3FDCC9615}" srcId="{8EE20CE7-1E14-4694-B380-70430E462E8C}" destId="{ACF9FA46-C521-4F16-B743-EAB4322B2BB7}" srcOrd="1" destOrd="0" parTransId="{E74CFD7D-E8C4-47A1-99CA-31677F64B599}" sibTransId="{CA8498D5-128D-4A82-9D09-C2E995E2C945}"/>
    <dgm:cxn modelId="{431F9957-03CA-4A15-9274-6CDD442D5F91}" type="presOf" srcId="{F4FE7AB9-C34A-4B4E-A1E2-5778FF7828C0}" destId="{1EAC9926-0AC0-489C-A7B7-C50D1E86EAD2}" srcOrd="0" destOrd="0" presId="urn:microsoft.com/office/officeart/2005/8/layout/chevron1"/>
    <dgm:cxn modelId="{4F892F7C-DBC8-4258-A14E-86E8D21B72B3}" type="presOf" srcId="{57F03C3F-DE46-4B08-8AE9-14158D410438}" destId="{A23F4B58-1391-4A0E-9059-B8BCC38C3823}" srcOrd="0" destOrd="0" presId="urn:microsoft.com/office/officeart/2005/8/layout/chevron1"/>
    <dgm:cxn modelId="{903C2081-FF88-4F53-996B-11CC015B2CFA}" type="presOf" srcId="{ACF9FA46-C521-4F16-B743-EAB4322B2BB7}" destId="{9885573E-A605-4B3C-A12A-E8AF547D2D50}" srcOrd="0" destOrd="0" presId="urn:microsoft.com/office/officeart/2005/8/layout/chevron1"/>
    <dgm:cxn modelId="{CB89B69F-B86A-446C-B114-507D971C1E4E}" type="presOf" srcId="{152BE75F-6AFF-4FF9-A97A-3CCE88B0331E}" destId="{A6E08E71-5EF3-4409-92F3-68D9923B3EFB}" srcOrd="0" destOrd="0" presId="urn:microsoft.com/office/officeart/2005/8/layout/chevron1"/>
    <dgm:cxn modelId="{5F616EB0-5E7F-4F02-8A63-3E6DF997AE0E}" srcId="{8EE20CE7-1E14-4694-B380-70430E462E8C}" destId="{152BE75F-6AFF-4FF9-A97A-3CCE88B0331E}" srcOrd="0" destOrd="0" parTransId="{A49578DB-9316-42E4-86CE-3EF1AA937A5B}" sibTransId="{968D02FA-EFD4-45C9-9D58-195B0BE8E6D2}"/>
    <dgm:cxn modelId="{AE584EE6-64B1-4A41-A5ED-B1A4A02FEE7F}" srcId="{8EE20CE7-1E14-4694-B380-70430E462E8C}" destId="{B7878053-0719-4E74-B558-9D9077B46143}" srcOrd="3" destOrd="0" parTransId="{8B695411-5572-4A20-A4AF-8DFE33B01651}" sibTransId="{BAD10378-12CC-4FC0-B949-8DD34FA83666}"/>
    <dgm:cxn modelId="{8A5647EE-B555-403A-9E4D-D6F5DFA52241}" type="presOf" srcId="{8EE20CE7-1E14-4694-B380-70430E462E8C}" destId="{B4A3D5B5-3180-4843-BC43-16A6060FAD16}" srcOrd="0" destOrd="0" presId="urn:microsoft.com/office/officeart/2005/8/layout/chevron1"/>
    <dgm:cxn modelId="{12996EF5-4FFF-456D-ABDA-D7A20BA8F13E}" type="presParOf" srcId="{B4A3D5B5-3180-4843-BC43-16A6060FAD16}" destId="{A6E08E71-5EF3-4409-92F3-68D9923B3EFB}" srcOrd="0" destOrd="0" presId="urn:microsoft.com/office/officeart/2005/8/layout/chevron1"/>
    <dgm:cxn modelId="{876E5E13-23AE-4292-8D05-878E6E821FCE}" type="presParOf" srcId="{B4A3D5B5-3180-4843-BC43-16A6060FAD16}" destId="{0200499F-D01F-4806-AC2B-EF7B5D754D58}" srcOrd="1" destOrd="0" presId="urn:microsoft.com/office/officeart/2005/8/layout/chevron1"/>
    <dgm:cxn modelId="{96EDFB3E-A267-4D9D-A7B7-E0803900B924}" type="presParOf" srcId="{B4A3D5B5-3180-4843-BC43-16A6060FAD16}" destId="{9885573E-A605-4B3C-A12A-E8AF547D2D50}" srcOrd="2" destOrd="0" presId="urn:microsoft.com/office/officeart/2005/8/layout/chevron1"/>
    <dgm:cxn modelId="{491B7ACF-DBCF-4C92-A7E9-E05A4AC6ADBD}" type="presParOf" srcId="{B4A3D5B5-3180-4843-BC43-16A6060FAD16}" destId="{451F05FA-F65D-4AD7-AC2A-9EFDF4D0A8A8}" srcOrd="3" destOrd="0" presId="urn:microsoft.com/office/officeart/2005/8/layout/chevron1"/>
    <dgm:cxn modelId="{8B285AC4-F90E-45E0-B057-B6129DE2253A}" type="presParOf" srcId="{B4A3D5B5-3180-4843-BC43-16A6060FAD16}" destId="{1EAC9926-0AC0-489C-A7B7-C50D1E86EAD2}" srcOrd="4" destOrd="0" presId="urn:microsoft.com/office/officeart/2005/8/layout/chevron1"/>
    <dgm:cxn modelId="{8566A07A-9D32-4B85-A300-1A531842CD40}" type="presParOf" srcId="{B4A3D5B5-3180-4843-BC43-16A6060FAD16}" destId="{07A7AD83-8753-4955-A28F-CB1562BC7261}" srcOrd="5" destOrd="0" presId="urn:microsoft.com/office/officeart/2005/8/layout/chevron1"/>
    <dgm:cxn modelId="{6977D58C-5C93-4EF1-8CFA-64FFB2D68375}" type="presParOf" srcId="{B4A3D5B5-3180-4843-BC43-16A6060FAD16}" destId="{45C686B7-9B89-4C54-8B01-88B6AA4F8D3D}" srcOrd="6" destOrd="0" presId="urn:microsoft.com/office/officeart/2005/8/layout/chevron1"/>
    <dgm:cxn modelId="{61CDF3AC-1B8B-47D6-AE0D-D20876475E79}" type="presParOf" srcId="{B4A3D5B5-3180-4843-BC43-16A6060FAD16}" destId="{37360010-CC5C-4B91-BFE2-705D044E41F8}" srcOrd="7" destOrd="0" presId="urn:microsoft.com/office/officeart/2005/8/layout/chevron1"/>
    <dgm:cxn modelId="{2F568F20-314B-4A2C-98C2-BF5A411ADF0F}" type="presParOf" srcId="{B4A3D5B5-3180-4843-BC43-16A6060FAD16}" destId="{61F412A2-74A0-40B9-86CF-E938D47A1B32}" srcOrd="8" destOrd="0" presId="urn:microsoft.com/office/officeart/2005/8/layout/chevron1"/>
    <dgm:cxn modelId="{DEEB70DE-D940-4564-A727-AA6A251A6A98}" type="presParOf" srcId="{B4A3D5B5-3180-4843-BC43-16A6060FAD16}" destId="{132BD248-B409-420A-B8FA-CCFCBBE0002C}" srcOrd="9" destOrd="0" presId="urn:microsoft.com/office/officeart/2005/8/layout/chevron1"/>
    <dgm:cxn modelId="{F7DA7B83-FB58-49E8-B447-C4D0EB3C1E25}" type="presParOf" srcId="{B4A3D5B5-3180-4843-BC43-16A6060FAD16}" destId="{A23F4B58-1391-4A0E-9059-B8BCC38C3823}"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08E71-5EF3-4409-92F3-68D9923B3EFB}">
      <dsp:nvSpPr>
        <dsp:cNvPr id="0" name=""/>
        <dsp:cNvSpPr/>
      </dsp:nvSpPr>
      <dsp:spPr>
        <a:xfrm>
          <a:off x="4202"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Intro</a:t>
          </a:r>
        </a:p>
      </dsp:txBody>
      <dsp:txXfrm>
        <a:off x="199931" y="0"/>
        <a:ext cx="1171762" cy="391458"/>
      </dsp:txXfrm>
    </dsp:sp>
    <dsp:sp modelId="{9885573E-A605-4B3C-A12A-E8AF547D2D50}">
      <dsp:nvSpPr>
        <dsp:cNvPr id="0" name=""/>
        <dsp:cNvSpPr/>
      </dsp:nvSpPr>
      <dsp:spPr>
        <a:xfrm>
          <a:off x="1411100" y="0"/>
          <a:ext cx="1563220" cy="391458"/>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Graph Construction</a:t>
          </a:r>
        </a:p>
      </dsp:txBody>
      <dsp:txXfrm>
        <a:off x="1606829" y="0"/>
        <a:ext cx="1171762" cy="391458"/>
      </dsp:txXfrm>
    </dsp:sp>
    <dsp:sp modelId="{1EAC9926-0AC0-489C-A7B7-C50D1E86EAD2}">
      <dsp:nvSpPr>
        <dsp:cNvPr id="0" name=""/>
        <dsp:cNvSpPr/>
      </dsp:nvSpPr>
      <dsp:spPr>
        <a:xfrm>
          <a:off x="2840410" y="0"/>
          <a:ext cx="1563220" cy="391458"/>
        </a:xfrm>
        <a:prstGeom prst="chevron">
          <a:avLst/>
        </a:prstGeom>
        <a:solidFill>
          <a:schemeClr val="accent6">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Network Properties</a:t>
          </a:r>
        </a:p>
      </dsp:txBody>
      <dsp:txXfrm>
        <a:off x="3036139" y="0"/>
        <a:ext cx="1171762" cy="391458"/>
      </dsp:txXfrm>
    </dsp:sp>
    <dsp:sp modelId="{45C686B7-9B89-4C54-8B01-88B6AA4F8D3D}">
      <dsp:nvSpPr>
        <dsp:cNvPr id="0" name=""/>
        <dsp:cNvSpPr/>
      </dsp:nvSpPr>
      <dsp:spPr>
        <a:xfrm>
          <a:off x="4247309"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Rivalry Detection</a:t>
          </a:r>
        </a:p>
      </dsp:txBody>
      <dsp:txXfrm>
        <a:off x="4443038" y="0"/>
        <a:ext cx="1171762" cy="391458"/>
      </dsp:txXfrm>
    </dsp:sp>
    <dsp:sp modelId="{61F412A2-74A0-40B9-86CF-E938D47A1B32}">
      <dsp:nvSpPr>
        <dsp:cNvPr id="0" name=""/>
        <dsp:cNvSpPr/>
      </dsp:nvSpPr>
      <dsp:spPr>
        <a:xfrm>
          <a:off x="5631795"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dirty="0"/>
            <a:t>Conclusion</a:t>
          </a:r>
        </a:p>
      </dsp:txBody>
      <dsp:txXfrm>
        <a:off x="5827524" y="0"/>
        <a:ext cx="1171762" cy="391458"/>
      </dsp:txXfrm>
    </dsp:sp>
    <dsp:sp modelId="{A23F4B58-1391-4A0E-9059-B8BCC38C3823}">
      <dsp:nvSpPr>
        <dsp:cNvPr id="0" name=""/>
        <dsp:cNvSpPr/>
      </dsp:nvSpPr>
      <dsp:spPr>
        <a:xfrm>
          <a:off x="7038694" y="0"/>
          <a:ext cx="1563220" cy="391458"/>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endParaRPr lang="en-US" sz="700" kern="1200" dirty="0"/>
        </a:p>
        <a:p>
          <a:pPr marL="0" lvl="0" indent="0" algn="ctr" defTabSz="311150">
            <a:lnSpc>
              <a:spcPct val="90000"/>
            </a:lnSpc>
            <a:spcBef>
              <a:spcPct val="0"/>
            </a:spcBef>
            <a:spcAft>
              <a:spcPct val="35000"/>
            </a:spcAft>
            <a:buNone/>
          </a:pPr>
          <a:r>
            <a:rPr lang="en-US" sz="1200" kern="1200" dirty="0"/>
            <a:t>Questions</a:t>
          </a:r>
        </a:p>
        <a:p>
          <a:pPr marL="0" lvl="0" indent="0" algn="ctr" defTabSz="311150">
            <a:lnSpc>
              <a:spcPct val="90000"/>
            </a:lnSpc>
            <a:spcBef>
              <a:spcPct val="0"/>
            </a:spcBef>
            <a:spcAft>
              <a:spcPct val="35000"/>
            </a:spcAft>
            <a:buNone/>
          </a:pPr>
          <a:endParaRPr lang="en-US" sz="700" kern="1200" dirty="0"/>
        </a:p>
      </dsp:txBody>
      <dsp:txXfrm>
        <a:off x="7234423" y="0"/>
        <a:ext cx="1171762" cy="391458"/>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F9C4ED76-2EDF-4927-A405-7C5392B08E13}" type="datetimeFigureOut">
              <a:rPr lang="en-US" smtClean="0"/>
              <a:t>4/24/2017</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F9E1A892-4301-42B6-8C82-1EFA1E5F8A6B}" type="slidenum">
              <a:rPr lang="en-US" smtClean="0"/>
              <a:t>‹#›</a:t>
            </a:fld>
            <a:endParaRPr lang="en-US"/>
          </a:p>
        </p:txBody>
      </p:sp>
    </p:spTree>
    <p:extLst>
      <p:ext uri="{BB962C8B-B14F-4D97-AF65-F5344CB8AC3E}">
        <p14:creationId xmlns:p14="http://schemas.microsoft.com/office/powerpoint/2010/main" val="415411011"/>
      </p:ext>
    </p:extLst>
  </p:cSld>
  <p:clrMap bg1="lt1" tx1="dk1" bg2="lt2" tx2="dk2" accent1="accent1" accent2="accent2" accent3="accent3" accent4="accent4" accent5="accent5" accent6="accent6" hlink="hlink" folHlink="folHlink"/>
  <p:notesStyle>
    <a:lvl1pPr marL="0" algn="l" defTabSz="914293" rtl="0" eaLnBrk="1" latinLnBrk="0" hangingPunct="1">
      <a:defRPr sz="1200" kern="1200">
        <a:solidFill>
          <a:schemeClr val="tx1"/>
        </a:solidFill>
        <a:latin typeface="+mn-lt"/>
        <a:ea typeface="+mn-ea"/>
        <a:cs typeface="+mn-cs"/>
      </a:defRPr>
    </a:lvl1pPr>
    <a:lvl2pPr marL="457146" algn="l" defTabSz="914293" rtl="0" eaLnBrk="1" latinLnBrk="0" hangingPunct="1">
      <a:defRPr sz="1200" kern="1200">
        <a:solidFill>
          <a:schemeClr val="tx1"/>
        </a:solidFill>
        <a:latin typeface="+mn-lt"/>
        <a:ea typeface="+mn-ea"/>
        <a:cs typeface="+mn-cs"/>
      </a:defRPr>
    </a:lvl2pPr>
    <a:lvl3pPr marL="914293" algn="l" defTabSz="914293" rtl="0" eaLnBrk="1" latinLnBrk="0" hangingPunct="1">
      <a:defRPr sz="1200" kern="1200">
        <a:solidFill>
          <a:schemeClr val="tx1"/>
        </a:solidFill>
        <a:latin typeface="+mn-lt"/>
        <a:ea typeface="+mn-ea"/>
        <a:cs typeface="+mn-cs"/>
      </a:defRPr>
    </a:lvl3pPr>
    <a:lvl4pPr marL="1371440" algn="l" defTabSz="914293" rtl="0" eaLnBrk="1" latinLnBrk="0" hangingPunct="1">
      <a:defRPr sz="1200" kern="1200">
        <a:solidFill>
          <a:schemeClr val="tx1"/>
        </a:solidFill>
        <a:latin typeface="+mn-lt"/>
        <a:ea typeface="+mn-ea"/>
        <a:cs typeface="+mn-cs"/>
      </a:defRPr>
    </a:lvl4pPr>
    <a:lvl5pPr marL="1828586" algn="l" defTabSz="914293" rtl="0" eaLnBrk="1" latinLnBrk="0" hangingPunct="1">
      <a:defRPr sz="1200" kern="1200">
        <a:solidFill>
          <a:schemeClr val="tx1"/>
        </a:solidFill>
        <a:latin typeface="+mn-lt"/>
        <a:ea typeface="+mn-ea"/>
        <a:cs typeface="+mn-cs"/>
      </a:defRPr>
    </a:lvl5pPr>
    <a:lvl6pPr marL="2285733" algn="l" defTabSz="914293" rtl="0" eaLnBrk="1" latinLnBrk="0" hangingPunct="1">
      <a:defRPr sz="1200" kern="1200">
        <a:solidFill>
          <a:schemeClr val="tx1"/>
        </a:solidFill>
        <a:latin typeface="+mn-lt"/>
        <a:ea typeface="+mn-ea"/>
        <a:cs typeface="+mn-cs"/>
      </a:defRPr>
    </a:lvl6pPr>
    <a:lvl7pPr marL="2742879" algn="l" defTabSz="914293" rtl="0" eaLnBrk="1" latinLnBrk="0" hangingPunct="1">
      <a:defRPr sz="1200" kern="1200">
        <a:solidFill>
          <a:schemeClr val="tx1"/>
        </a:solidFill>
        <a:latin typeface="+mn-lt"/>
        <a:ea typeface="+mn-ea"/>
        <a:cs typeface="+mn-cs"/>
      </a:defRPr>
    </a:lvl7pPr>
    <a:lvl8pPr marL="3200026" algn="l" defTabSz="914293" rtl="0" eaLnBrk="1" latinLnBrk="0" hangingPunct="1">
      <a:defRPr sz="1200" kern="1200">
        <a:solidFill>
          <a:schemeClr val="tx1"/>
        </a:solidFill>
        <a:latin typeface="+mn-lt"/>
        <a:ea typeface="+mn-ea"/>
        <a:cs typeface="+mn-cs"/>
      </a:defRPr>
    </a:lvl8pPr>
    <a:lvl9pPr marL="3657172" algn="l" defTabSz="91429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Andrew.</a:t>
            </a:r>
          </a:p>
          <a:p>
            <a:r>
              <a:rPr lang="en-US" dirty="0"/>
              <a:t>So, the</a:t>
            </a:r>
            <a:r>
              <a:rPr lang="en-US" baseline="0" dirty="0"/>
              <a:t> StarCraft network…</a:t>
            </a:r>
          </a:p>
          <a:p>
            <a:r>
              <a:rPr lang="en-US" baseline="0" dirty="0"/>
              <a:t>T</a:t>
            </a:r>
            <a:r>
              <a:rPr lang="en-US" dirty="0"/>
              <a:t>his is the extent of our network</a:t>
            </a:r>
            <a:r>
              <a:rPr lang="en-US" baseline="0" dirty="0"/>
              <a:t>- 752 nodes in total and 2446 edges. It’s a directed weighted network with edges in both directions for most of the node pairs-as Andrew just showed.</a:t>
            </a:r>
            <a:endParaRPr lang="en-US" dirty="0"/>
          </a:p>
        </p:txBody>
      </p:sp>
      <p:sp>
        <p:nvSpPr>
          <p:cNvPr id="4" name="Slide Number Placeholder 3"/>
          <p:cNvSpPr>
            <a:spLocks noGrp="1"/>
          </p:cNvSpPr>
          <p:nvPr>
            <p:ph type="sldNum" sz="quarter" idx="10"/>
          </p:nvPr>
        </p:nvSpPr>
        <p:spPr/>
        <p:txBody>
          <a:bodyPr/>
          <a:lstStyle/>
          <a:p>
            <a:fld id="{F9E1A892-4301-42B6-8C82-1EFA1E5F8A6B}" type="slidenum">
              <a:rPr lang="en-US" smtClean="0"/>
              <a:t>7</a:t>
            </a:fld>
            <a:endParaRPr lang="en-US"/>
          </a:p>
        </p:txBody>
      </p:sp>
    </p:spTree>
    <p:extLst>
      <p:ext uri="{BB962C8B-B14F-4D97-AF65-F5344CB8AC3E}">
        <p14:creationId xmlns:p14="http://schemas.microsoft.com/office/powerpoint/2010/main" val="1800303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
            </a:r>
            <a:r>
              <a:rPr lang="en-US" baseline="0" dirty="0"/>
              <a:t> have performed a few centrality measures on our network. we found the players with most wins- as you can see- the player named ‘</a:t>
            </a:r>
            <a:r>
              <a:rPr lang="en-US" baseline="0" dirty="0" err="1"/>
              <a:t>Nerchio</a:t>
            </a:r>
            <a:r>
              <a:rPr lang="en-US" baseline="0" dirty="0"/>
              <a:t>’ tops this list with 171 wins, followed by Bly, </a:t>
            </a:r>
            <a:r>
              <a:rPr lang="en-US" baseline="0" dirty="0" err="1"/>
              <a:t>Kelazhur</a:t>
            </a:r>
            <a:r>
              <a:rPr lang="en-US" baseline="0" dirty="0"/>
              <a:t> and others. </a:t>
            </a:r>
          </a:p>
          <a:p>
            <a:r>
              <a:rPr lang="en-US" baseline="0" dirty="0"/>
              <a:t>Similarly we came up with a list of players with maximum losses- that is weight of the out-degree of a particular- and it’s seen Bly and </a:t>
            </a:r>
            <a:r>
              <a:rPr lang="en-US" baseline="0" dirty="0" err="1"/>
              <a:t>Nerchio</a:t>
            </a:r>
            <a:r>
              <a:rPr lang="en-US" baseline="0" dirty="0"/>
              <a:t> are the two biggest losers.</a:t>
            </a:r>
          </a:p>
          <a:p>
            <a:endParaRPr lang="en-US" baseline="0" dirty="0"/>
          </a:p>
          <a:p>
            <a:r>
              <a:rPr lang="en-US" baseline="0" dirty="0"/>
              <a:t>Talking about the success rate, i.e. who is the most successful player in the StarCraft for chosen tournament, one way to think  about it could be- whoever has the most wins is the most successful. But it’s not completely correct- because if you see, the top two players with the most wins, </a:t>
            </a:r>
            <a:r>
              <a:rPr lang="en-US" baseline="0" dirty="0" err="1"/>
              <a:t>Nerchio</a:t>
            </a:r>
            <a:r>
              <a:rPr lang="en-US" baseline="0" dirty="0"/>
              <a:t> and Bly also top the list of ‘the biggest losers’. It indicates that they have played many more games relative to other players- so it’s natural for them to have the most wins. Hence, we came up with a success factor, now again, there are a few players who played only one game, won it and then left the tournament for some reason. So those players would have a success rate of 100%, which is not fair to the players who are consistently participating. So we decided 50 games as a minimum cut-off to decide a players success- and here is the result- </a:t>
            </a:r>
            <a:r>
              <a:rPr lang="en-US" baseline="0" dirty="0" err="1"/>
              <a:t>Serral</a:t>
            </a:r>
            <a:r>
              <a:rPr lang="en-US" baseline="0" dirty="0"/>
              <a:t> is the most successful player with 76% wins.</a:t>
            </a:r>
          </a:p>
          <a:p>
            <a:endParaRPr lang="en-US" baseline="0" dirty="0"/>
          </a:p>
          <a:p>
            <a:r>
              <a:rPr lang="en-US" baseline="0" dirty="0"/>
              <a:t>And interestingly, </a:t>
            </a:r>
            <a:r>
              <a:rPr lang="en-US" baseline="0" dirty="0" err="1"/>
              <a:t>Nerchio</a:t>
            </a:r>
            <a:r>
              <a:rPr lang="en-US" baseline="0" dirty="0"/>
              <a:t> comes third on the list, and Bly is not even in top 10. </a:t>
            </a:r>
          </a:p>
          <a:p>
            <a:r>
              <a:rPr lang="en-US" baseline="0" dirty="0"/>
              <a:t>By the way, we have had done similar analysis for the bottom ten players- wins, success etc., but the results are not interesting enough to present.</a:t>
            </a:r>
            <a:endParaRPr lang="en-US" dirty="0"/>
          </a:p>
        </p:txBody>
      </p:sp>
      <p:sp>
        <p:nvSpPr>
          <p:cNvPr id="4" name="Slide Number Placeholder 3"/>
          <p:cNvSpPr>
            <a:spLocks noGrp="1"/>
          </p:cNvSpPr>
          <p:nvPr>
            <p:ph type="sldNum" sz="quarter" idx="10"/>
          </p:nvPr>
        </p:nvSpPr>
        <p:spPr/>
        <p:txBody>
          <a:bodyPr/>
          <a:lstStyle/>
          <a:p>
            <a:fld id="{F9E1A892-4301-42B6-8C82-1EFA1E5F8A6B}" type="slidenum">
              <a:rPr lang="en-US" smtClean="0"/>
              <a:t>8</a:t>
            </a:fld>
            <a:endParaRPr lang="en-US"/>
          </a:p>
        </p:txBody>
      </p:sp>
    </p:spTree>
    <p:extLst>
      <p:ext uri="{BB962C8B-B14F-4D97-AF65-F5344CB8AC3E}">
        <p14:creationId xmlns:p14="http://schemas.microsoft.com/office/powerpoint/2010/main" val="3533637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similarly,</a:t>
            </a:r>
            <a:r>
              <a:rPr lang="en-US" baseline="0" dirty="0"/>
              <a:t> we did the </a:t>
            </a:r>
            <a:r>
              <a:rPr lang="en-US" baseline="0" dirty="0" err="1"/>
              <a:t>eigen</a:t>
            </a:r>
            <a:r>
              <a:rPr lang="en-US" baseline="0" dirty="0"/>
              <a:t> vector centrality computations and </a:t>
            </a:r>
            <a:r>
              <a:rPr lang="en-US" baseline="0" dirty="0" err="1"/>
              <a:t>Nerchio</a:t>
            </a:r>
            <a:r>
              <a:rPr lang="en-US" baseline="0" dirty="0"/>
              <a:t> turned out to be the most central player. </a:t>
            </a:r>
          </a:p>
          <a:p>
            <a:r>
              <a:rPr lang="en-US" baseline="0" dirty="0"/>
              <a:t>Also, there was an interesting result to observe- </a:t>
            </a:r>
            <a:r>
              <a:rPr lang="en-US" baseline="0" dirty="0" err="1"/>
              <a:t>Kat’z</a:t>
            </a:r>
            <a:r>
              <a:rPr lang="en-US" baseline="0" dirty="0"/>
              <a:t> centrality, for alpha = 1, we got this error- that (I-alpha*A) was a singular matrix and we can not compute it’s inverse. So it was quite fascinating to observe it pragmatically what we learnt in class- Katz centrality may blow off for some alpha values if determinant of I-alpha*A = 0, which stresses the fact for using the PageRank centrality measures.</a:t>
            </a:r>
            <a:endParaRPr lang="en-US" dirty="0"/>
          </a:p>
        </p:txBody>
      </p:sp>
      <p:sp>
        <p:nvSpPr>
          <p:cNvPr id="4" name="Slide Number Placeholder 3"/>
          <p:cNvSpPr>
            <a:spLocks noGrp="1"/>
          </p:cNvSpPr>
          <p:nvPr>
            <p:ph type="sldNum" sz="quarter" idx="10"/>
          </p:nvPr>
        </p:nvSpPr>
        <p:spPr/>
        <p:txBody>
          <a:bodyPr/>
          <a:lstStyle/>
          <a:p>
            <a:fld id="{F9E1A892-4301-42B6-8C82-1EFA1E5F8A6B}" type="slidenum">
              <a:rPr lang="en-US" smtClean="0"/>
              <a:t>9</a:t>
            </a:fld>
            <a:endParaRPr lang="en-US"/>
          </a:p>
        </p:txBody>
      </p:sp>
    </p:spTree>
    <p:extLst>
      <p:ext uri="{BB962C8B-B14F-4D97-AF65-F5344CB8AC3E}">
        <p14:creationId xmlns:p14="http://schemas.microsoft.com/office/powerpoint/2010/main" val="2947324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are</a:t>
            </a:r>
            <a:r>
              <a:rPr lang="en-US" baseline="0" dirty="0"/>
              <a:t> some more results- Katz centrality at alpha =20, Page rank centrality at alpha= 0.85, the Google’s alpha and he between ness centrality. So as we have seen through all these centrality measures, </a:t>
            </a:r>
            <a:r>
              <a:rPr lang="en-US" baseline="0" dirty="0" err="1"/>
              <a:t>Nerchio</a:t>
            </a:r>
            <a:r>
              <a:rPr lang="en-US" baseline="0" dirty="0"/>
              <a:t> does dominate- which is not that ground breaking since he is the most active player. So we call him the “Veteran” of the StarCraft games. </a:t>
            </a:r>
            <a:endParaRPr lang="en-US" dirty="0"/>
          </a:p>
        </p:txBody>
      </p:sp>
      <p:sp>
        <p:nvSpPr>
          <p:cNvPr id="4" name="Slide Number Placeholder 3"/>
          <p:cNvSpPr>
            <a:spLocks noGrp="1"/>
          </p:cNvSpPr>
          <p:nvPr>
            <p:ph type="sldNum" sz="quarter" idx="10"/>
          </p:nvPr>
        </p:nvSpPr>
        <p:spPr/>
        <p:txBody>
          <a:bodyPr/>
          <a:lstStyle/>
          <a:p>
            <a:fld id="{F9E1A892-4301-42B6-8C82-1EFA1E5F8A6B}" type="slidenum">
              <a:rPr lang="en-US" smtClean="0"/>
              <a:t>10</a:t>
            </a:fld>
            <a:endParaRPr lang="en-US"/>
          </a:p>
        </p:txBody>
      </p:sp>
    </p:spTree>
    <p:extLst>
      <p:ext uri="{BB962C8B-B14F-4D97-AF65-F5344CB8AC3E}">
        <p14:creationId xmlns:p14="http://schemas.microsoft.com/office/powerpoint/2010/main" val="41300214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these are the results for the degree distribution of our network- it follows a power law, with alpha = 2.32. it’s with respect to the total degrees- so we conclude that there are a few players who have played most games. Check 20-80 behavior. Not quite the </a:t>
            </a:r>
            <a:r>
              <a:rPr lang="en-US" baseline="0"/>
              <a:t>20-80 rule, but still close- 25-72..</a:t>
            </a:r>
          </a:p>
          <a:p>
            <a:endParaRPr lang="en-US" baseline="0" dirty="0"/>
          </a:p>
          <a:p>
            <a:endParaRPr lang="en-US" baseline="0" dirty="0"/>
          </a:p>
          <a:p>
            <a:r>
              <a:rPr lang="en-US" baseline="0" dirty="0"/>
              <a:t>Also, the friendship paradox results are these- </a:t>
            </a:r>
            <a:r>
              <a:rPr lang="en-US" dirty="0"/>
              <a:t>Average degree of node =6, Average degree of neighbors = 18.11.</a:t>
            </a:r>
          </a:p>
        </p:txBody>
      </p:sp>
      <p:sp>
        <p:nvSpPr>
          <p:cNvPr id="4" name="Slide Number Placeholder 3"/>
          <p:cNvSpPr>
            <a:spLocks noGrp="1"/>
          </p:cNvSpPr>
          <p:nvPr>
            <p:ph type="sldNum" sz="quarter" idx="10"/>
          </p:nvPr>
        </p:nvSpPr>
        <p:spPr/>
        <p:txBody>
          <a:bodyPr/>
          <a:lstStyle/>
          <a:p>
            <a:fld id="{F9E1A892-4301-42B6-8C82-1EFA1E5F8A6B}" type="slidenum">
              <a:rPr lang="en-US" smtClean="0"/>
              <a:t>11</a:t>
            </a:fld>
            <a:endParaRPr lang="en-US"/>
          </a:p>
        </p:txBody>
      </p:sp>
    </p:spTree>
    <p:extLst>
      <p:ext uri="{BB962C8B-B14F-4D97-AF65-F5344CB8AC3E}">
        <p14:creationId xmlns:p14="http://schemas.microsoft.com/office/powerpoint/2010/main" val="39888124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consider a</a:t>
            </a:r>
            <a:r>
              <a:rPr lang="en-US" baseline="0" dirty="0"/>
              <a:t> case here- we saw how </a:t>
            </a:r>
            <a:r>
              <a:rPr lang="en-US" baseline="0" dirty="0" err="1"/>
              <a:t>Nerchio</a:t>
            </a:r>
            <a:r>
              <a:rPr lang="en-US" baseline="0" dirty="0"/>
              <a:t> is the most central player with most wins, dominates most of the analyses but he is not the most successful player- and that hurts him real bad. So, he gets his thinking hat ON, works hard and comes with an innovative game strategy. So, as he starts using this new game plan, it’s obvious that other players will also slowly start learning his tactics, slowly but surely. So we modeled this as a diffusion of the idea through the network as he plays his opponents- It would take 200 game steps- which means 200 time instances for this move to diffuse through the network. Still as we see, it will probably be never be the case that “each player” learns the trick- which supports the fact– Chinese player???????????????????????</a:t>
            </a:r>
            <a:endParaRPr lang="en-US" dirty="0"/>
          </a:p>
        </p:txBody>
      </p:sp>
      <p:sp>
        <p:nvSpPr>
          <p:cNvPr id="4" name="Slide Number Placeholder 3"/>
          <p:cNvSpPr>
            <a:spLocks noGrp="1"/>
          </p:cNvSpPr>
          <p:nvPr>
            <p:ph type="sldNum" sz="quarter" idx="10"/>
          </p:nvPr>
        </p:nvSpPr>
        <p:spPr/>
        <p:txBody>
          <a:bodyPr/>
          <a:lstStyle/>
          <a:p>
            <a:fld id="{F9E1A892-4301-42B6-8C82-1EFA1E5F8A6B}" type="slidenum">
              <a:rPr lang="en-US" smtClean="0"/>
              <a:t>12</a:t>
            </a:fld>
            <a:endParaRPr lang="en-US"/>
          </a:p>
        </p:txBody>
      </p:sp>
    </p:spTree>
    <p:extLst>
      <p:ext uri="{BB962C8B-B14F-4D97-AF65-F5344CB8AC3E}">
        <p14:creationId xmlns:p14="http://schemas.microsoft.com/office/powerpoint/2010/main" val="33531754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a:t>
            </a:r>
            <a:r>
              <a:rPr lang="en-US" baseline="0" dirty="0"/>
              <a:t> tried to find the mixing in our network based on modularity- groups were formed by number of games played by the nodes.</a:t>
            </a:r>
          </a:p>
          <a:p>
            <a:pPr marL="742896" lvl="1" indent="-285750">
              <a:buFont typeface="Arial" panose="020B0604020202020204" pitchFamily="34" charset="0"/>
              <a:buChar char="•"/>
            </a:pPr>
            <a:r>
              <a:rPr lang="en-US" baseline="0" dirty="0"/>
              <a:t>Results- </a:t>
            </a:r>
            <a:r>
              <a:rPr lang="en-US" dirty="0"/>
              <a:t>&lt;50 games,  &gt;= 50 games -- </a:t>
            </a:r>
            <a:r>
              <a:rPr lang="en-IN" dirty="0"/>
              <a:t>Modularity: 0.1216 / 0.4482</a:t>
            </a:r>
            <a:endParaRPr lang="en-US" dirty="0"/>
          </a:p>
          <a:p>
            <a:pPr marL="742896" lvl="1" indent="-285750">
              <a:buFont typeface="Arial" panose="020B0604020202020204" pitchFamily="34" charset="0"/>
              <a:buChar char="•"/>
            </a:pPr>
            <a:r>
              <a:rPr lang="en-IN" dirty="0"/>
              <a:t>&lt;50, 50-99, 100-149and &lt;149 games -- Modularity: 0.0795 / 0.5084</a:t>
            </a:r>
            <a:endParaRPr lang="en-US" dirty="0"/>
          </a:p>
          <a:p>
            <a:pPr marL="742896" lvl="1" indent="-285750">
              <a:buFont typeface="Arial" panose="020B0604020202020204" pitchFamily="34" charset="0"/>
              <a:buChar char="•"/>
            </a:pPr>
            <a:r>
              <a:rPr lang="en-US" baseline="0" dirty="0"/>
              <a:t> so it shows </a:t>
            </a:r>
            <a:r>
              <a:rPr lang="en-US" dirty="0"/>
              <a:t>Assortative mixing in the network.</a:t>
            </a:r>
          </a:p>
          <a:p>
            <a:endParaRPr lang="en-US" dirty="0"/>
          </a:p>
        </p:txBody>
      </p:sp>
      <p:sp>
        <p:nvSpPr>
          <p:cNvPr id="4" name="Slide Number Placeholder 3"/>
          <p:cNvSpPr>
            <a:spLocks noGrp="1"/>
          </p:cNvSpPr>
          <p:nvPr>
            <p:ph type="sldNum" sz="quarter" idx="10"/>
          </p:nvPr>
        </p:nvSpPr>
        <p:spPr/>
        <p:txBody>
          <a:bodyPr/>
          <a:lstStyle/>
          <a:p>
            <a:fld id="{F9E1A892-4301-42B6-8C82-1EFA1E5F8A6B}" type="slidenum">
              <a:rPr lang="en-US" smtClean="0"/>
              <a:t>13</a:t>
            </a:fld>
            <a:endParaRPr lang="en-US"/>
          </a:p>
        </p:txBody>
      </p:sp>
    </p:spTree>
    <p:extLst>
      <p:ext uri="{BB962C8B-B14F-4D97-AF65-F5344CB8AC3E}">
        <p14:creationId xmlns:p14="http://schemas.microsoft.com/office/powerpoint/2010/main" val="415307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146" indent="0" algn="ctr">
              <a:buNone/>
              <a:defRPr>
                <a:solidFill>
                  <a:schemeClr val="tx1">
                    <a:tint val="75000"/>
                  </a:schemeClr>
                </a:solidFill>
              </a:defRPr>
            </a:lvl2pPr>
            <a:lvl3pPr marL="914293" indent="0" algn="ctr">
              <a:buNone/>
              <a:defRPr>
                <a:solidFill>
                  <a:schemeClr val="tx1">
                    <a:tint val="75000"/>
                  </a:schemeClr>
                </a:solidFill>
              </a:defRPr>
            </a:lvl3pPr>
            <a:lvl4pPr marL="1371440" indent="0" algn="ctr">
              <a:buNone/>
              <a:defRPr>
                <a:solidFill>
                  <a:schemeClr val="tx1">
                    <a:tint val="75000"/>
                  </a:schemeClr>
                </a:solidFill>
              </a:defRPr>
            </a:lvl4pPr>
            <a:lvl5pPr marL="1828586" indent="0" algn="ctr">
              <a:buNone/>
              <a:defRPr>
                <a:solidFill>
                  <a:schemeClr val="tx1">
                    <a:tint val="75000"/>
                  </a:schemeClr>
                </a:solidFill>
              </a:defRPr>
            </a:lvl5pPr>
            <a:lvl6pPr marL="2285733" indent="0" algn="ctr">
              <a:buNone/>
              <a:defRPr>
                <a:solidFill>
                  <a:schemeClr val="tx1">
                    <a:tint val="75000"/>
                  </a:schemeClr>
                </a:solidFill>
              </a:defRPr>
            </a:lvl6pPr>
            <a:lvl7pPr marL="2742879" indent="0" algn="ctr">
              <a:buNone/>
              <a:defRPr>
                <a:solidFill>
                  <a:schemeClr val="tx1">
                    <a:tint val="75000"/>
                  </a:schemeClr>
                </a:solidFill>
              </a:defRPr>
            </a:lvl7pPr>
            <a:lvl8pPr marL="3200026" indent="0" algn="ctr">
              <a:buNone/>
              <a:defRPr>
                <a:solidFill>
                  <a:schemeClr val="tx1">
                    <a:tint val="75000"/>
                  </a:schemeClr>
                </a:solidFill>
              </a:defRPr>
            </a:lvl8pPr>
            <a:lvl9pPr marL="3657172"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016110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defRPr sz="2400"/>
            </a:lvl1pPr>
            <a:lvl2pPr>
              <a:defRPr sz="1600"/>
            </a:lvl2pPr>
            <a:lvl3pPr>
              <a:defRPr sz="1200"/>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325943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09550" y="1123951"/>
            <a:ext cx="4286250" cy="5248274"/>
          </a:xfrm>
        </p:spPr>
        <p:txBody>
          <a:bodyPr/>
          <a:lstStyle>
            <a:lvl1pPr>
              <a:defRPr sz="2000"/>
            </a:lvl1pPr>
            <a:lvl2pPr>
              <a:defRPr sz="1600"/>
            </a:lvl2pPr>
            <a:lvl3pPr>
              <a:defRPr sz="16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4648200" y="1123951"/>
            <a:ext cx="4267200" cy="5248274"/>
          </a:xfrm>
        </p:spPr>
        <p:txBody>
          <a:bodyPr/>
          <a:lstStyle>
            <a:lvl1pPr>
              <a:defRPr sz="2000"/>
            </a:lvl1pPr>
            <a:lvl2pPr>
              <a:defRPr sz="1600"/>
            </a:lvl2pPr>
            <a:lvl3pPr>
              <a:defRPr sz="16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490525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075" y="1144588"/>
            <a:ext cx="4278314" cy="617538"/>
          </a:xfrm>
        </p:spPr>
        <p:txBody>
          <a:bodyPr anchor="ctr"/>
          <a:lstStyle>
            <a:lvl1pPr marL="0" indent="0">
              <a:buNone/>
              <a:defRPr sz="2400" b="1"/>
            </a:lvl1pPr>
            <a:lvl2pPr marL="457146" indent="0">
              <a:buNone/>
              <a:defRPr sz="2000" b="1"/>
            </a:lvl2pPr>
            <a:lvl3pPr marL="914293" indent="0">
              <a:buNone/>
              <a:defRPr sz="1800" b="1"/>
            </a:lvl3pPr>
            <a:lvl4pPr marL="1371440" indent="0">
              <a:buNone/>
              <a:defRPr sz="1600" b="1"/>
            </a:lvl4pPr>
            <a:lvl5pPr marL="1828586" indent="0">
              <a:buNone/>
              <a:defRPr sz="1600" b="1"/>
            </a:lvl5pPr>
            <a:lvl6pPr marL="2285733" indent="0">
              <a:buNone/>
              <a:defRPr sz="1600" b="1"/>
            </a:lvl6pPr>
            <a:lvl7pPr marL="2742879" indent="0">
              <a:buNone/>
              <a:defRPr sz="1600" b="1"/>
            </a:lvl7pPr>
            <a:lvl8pPr marL="3200026" indent="0">
              <a:buNone/>
              <a:defRPr sz="1600" b="1"/>
            </a:lvl8pPr>
            <a:lvl9pPr marL="3657172"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19075" y="1784350"/>
            <a:ext cx="4278314" cy="4559300"/>
          </a:xfrm>
        </p:spPr>
        <p:txBody>
          <a:bodyPr/>
          <a:lstStyle>
            <a:lvl1pPr>
              <a:defRPr sz="20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p:txBody>
      </p:sp>
      <p:sp>
        <p:nvSpPr>
          <p:cNvPr id="5" name="Text Placeholder 4"/>
          <p:cNvSpPr>
            <a:spLocks noGrp="1"/>
          </p:cNvSpPr>
          <p:nvPr>
            <p:ph type="body" sz="quarter" idx="3"/>
          </p:nvPr>
        </p:nvSpPr>
        <p:spPr>
          <a:xfrm>
            <a:off x="4645026" y="1144588"/>
            <a:ext cx="4241799" cy="617538"/>
          </a:xfrm>
        </p:spPr>
        <p:txBody>
          <a:bodyPr anchor="ctr"/>
          <a:lstStyle>
            <a:lvl1pPr marL="0" indent="0">
              <a:buNone/>
              <a:defRPr sz="2400" b="1"/>
            </a:lvl1pPr>
            <a:lvl2pPr marL="457146" indent="0">
              <a:buNone/>
              <a:defRPr sz="2000" b="1"/>
            </a:lvl2pPr>
            <a:lvl3pPr marL="914293" indent="0">
              <a:buNone/>
              <a:defRPr sz="1800" b="1"/>
            </a:lvl3pPr>
            <a:lvl4pPr marL="1371440" indent="0">
              <a:buNone/>
              <a:defRPr sz="1600" b="1"/>
            </a:lvl4pPr>
            <a:lvl5pPr marL="1828586" indent="0">
              <a:buNone/>
              <a:defRPr sz="1600" b="1"/>
            </a:lvl5pPr>
            <a:lvl6pPr marL="2285733" indent="0">
              <a:buNone/>
              <a:defRPr sz="1600" b="1"/>
            </a:lvl6pPr>
            <a:lvl7pPr marL="2742879" indent="0">
              <a:buNone/>
              <a:defRPr sz="1600" b="1"/>
            </a:lvl7pPr>
            <a:lvl8pPr marL="3200026" indent="0">
              <a:buNone/>
              <a:defRPr sz="1600" b="1"/>
            </a:lvl8pPr>
            <a:lvl9pPr marL="3657172"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6" y="1784350"/>
            <a:ext cx="4241799" cy="4559300"/>
          </a:xfrm>
        </p:spPr>
        <p:txBody>
          <a:bodyPr/>
          <a:lstStyle>
            <a:lvl1pPr>
              <a:defRPr sz="2000"/>
            </a:lvl1pPr>
            <a:lvl2pPr>
              <a:defRPr lang="en-US" sz="1600" kern="1200" dirty="0">
                <a:solidFill>
                  <a:schemeClr val="tx1"/>
                </a:solidFill>
                <a:latin typeface="+mn-lt"/>
                <a:ea typeface="+mn-ea"/>
                <a:cs typeface="+mn-cs"/>
              </a:defRPr>
            </a:lvl2pPr>
            <a:lvl3pPr marL="742863" indent="-285717">
              <a:defRPr sz="16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marL="742863" lvl="1" indent="-285717" algn="l" defTabSz="914293" rtl="0" eaLnBrk="1" latinLnBrk="0" hangingPunct="1">
              <a:spcBef>
                <a:spcPct val="20000"/>
              </a:spcBef>
              <a:buClr>
                <a:schemeClr val="accent6">
                  <a:lumMod val="75000"/>
                </a:schemeClr>
              </a:buClr>
              <a:buSzPct val="70000"/>
              <a:buFont typeface="Wingdings" pitchFamily="2" charset="2"/>
              <a:buChar char="v"/>
            </a:pPr>
            <a:r>
              <a:rPr lang="en-US" dirty="0"/>
              <a:t>Third level</a:t>
            </a:r>
          </a:p>
        </p:txBody>
      </p:sp>
    </p:spTree>
    <p:extLst>
      <p:ext uri="{BB962C8B-B14F-4D97-AF65-F5344CB8AC3E}">
        <p14:creationId xmlns:p14="http://schemas.microsoft.com/office/powerpoint/2010/main" val="2839909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2555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1" y="1"/>
            <a:ext cx="9143999" cy="942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 Placeholder 2"/>
          <p:cNvSpPr>
            <a:spLocks noGrp="1"/>
          </p:cNvSpPr>
          <p:nvPr>
            <p:ph type="body" idx="1"/>
          </p:nvPr>
        </p:nvSpPr>
        <p:spPr>
          <a:xfrm>
            <a:off x="200026" y="1143000"/>
            <a:ext cx="8705850" cy="4983164"/>
          </a:xfrm>
          <a:prstGeom prst="rect">
            <a:avLst/>
          </a:prstGeom>
        </p:spPr>
        <p:txBody>
          <a:bodyPr vert="horz" lIns="91429" tIns="45714" rIns="91429" bIns="45714" rtlCol="0">
            <a:normAutofit/>
          </a:bodyPr>
          <a:lstStyle/>
          <a:p>
            <a:pPr lvl="0"/>
            <a:r>
              <a:rPr lang="en-US" dirty="0"/>
              <a:t>Click to edit Master text styles</a:t>
            </a:r>
          </a:p>
          <a:p>
            <a:pPr lvl="1"/>
            <a:r>
              <a:rPr lang="en-US" dirty="0"/>
              <a:t>Second level</a:t>
            </a:r>
          </a:p>
          <a:p>
            <a:pPr lvl="2"/>
            <a:r>
              <a:rPr lang="en-US" dirty="0"/>
              <a:t>Third level</a:t>
            </a:r>
          </a:p>
        </p:txBody>
      </p:sp>
      <p:sp>
        <p:nvSpPr>
          <p:cNvPr id="8" name="Text Box 3"/>
          <p:cNvSpPr txBox="1">
            <a:spLocks noChangeArrowheads="1"/>
          </p:cNvSpPr>
          <p:nvPr userDrawn="1"/>
        </p:nvSpPr>
        <p:spPr bwMode="auto">
          <a:xfrm>
            <a:off x="8616950" y="6605588"/>
            <a:ext cx="452438" cy="145424"/>
          </a:xfrm>
          <a:prstGeom prst="rect">
            <a:avLst/>
          </a:prstGeom>
          <a:noFill/>
          <a:ln w="9525">
            <a:noFill/>
            <a:miter lim="800000"/>
            <a:headEnd/>
            <a:tailEnd/>
          </a:ln>
          <a:effectLst/>
        </p:spPr>
        <p:txBody>
          <a:bodyPr lIns="0" tIns="0" rIns="91429" bIns="0">
            <a:spAutoFit/>
          </a:bodyPr>
          <a:lstStyle/>
          <a:p>
            <a:pPr defTabSz="400003">
              <a:lnSpc>
                <a:spcPct val="105000"/>
              </a:lnSpc>
              <a:tabLst>
                <a:tab pos="114287" algn="ctr"/>
              </a:tabLst>
              <a:defRPr/>
            </a:pPr>
            <a:r>
              <a:rPr lang="en-US" sz="900">
                <a:solidFill>
                  <a:schemeClr val="tx1"/>
                </a:solidFill>
                <a:latin typeface="+mn-lt"/>
              </a:rPr>
              <a:t>	</a:t>
            </a:r>
            <a:fld id="{53090402-3405-42B1-B4DB-162A4CC06697}" type="slidenum">
              <a:rPr lang="en-US" sz="900">
                <a:solidFill>
                  <a:schemeClr val="tx1"/>
                </a:solidFill>
                <a:latin typeface="+mn-lt"/>
              </a:rPr>
              <a:pPr defTabSz="400003">
                <a:lnSpc>
                  <a:spcPct val="105000"/>
                </a:lnSpc>
                <a:tabLst>
                  <a:tab pos="114287" algn="ctr"/>
                </a:tabLst>
                <a:defRPr/>
              </a:pPr>
              <a:t>‹#›</a:t>
            </a:fld>
            <a:r>
              <a:rPr lang="en-US" sz="900">
                <a:solidFill>
                  <a:schemeClr val="tx1"/>
                </a:solidFill>
                <a:latin typeface="+mn-lt"/>
              </a:rPr>
              <a:t> </a:t>
            </a:r>
          </a:p>
        </p:txBody>
      </p:sp>
      <p:pic>
        <p:nvPicPr>
          <p:cNvPr id="2050" name="Picture 2"/>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71450" y="123825"/>
            <a:ext cx="1485900" cy="619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Placeholder 1"/>
          <p:cNvSpPr>
            <a:spLocks noGrp="1"/>
          </p:cNvSpPr>
          <p:nvPr>
            <p:ph type="title"/>
          </p:nvPr>
        </p:nvSpPr>
        <p:spPr>
          <a:xfrm>
            <a:off x="171450" y="1"/>
            <a:ext cx="8724900" cy="771525"/>
          </a:xfrm>
          <a:prstGeom prst="rect">
            <a:avLst/>
          </a:prstGeom>
        </p:spPr>
        <p:txBody>
          <a:bodyPr vert="horz" lIns="91429" tIns="45714" rIns="91429" bIns="45714" rtlCol="0" anchor="ctr">
            <a:normAutofit/>
          </a:bodyPr>
          <a:lstStyle/>
          <a:p>
            <a:r>
              <a:rPr lang="en-US" dirty="0"/>
              <a:t>Title</a:t>
            </a:r>
          </a:p>
        </p:txBody>
      </p:sp>
    </p:spTree>
    <p:extLst>
      <p:ext uri="{BB962C8B-B14F-4D97-AF65-F5344CB8AC3E}">
        <p14:creationId xmlns:p14="http://schemas.microsoft.com/office/powerpoint/2010/main" val="5584846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Lst>
  <p:txStyles>
    <p:titleStyle>
      <a:lvl1pPr algn="l" defTabSz="914293" rtl="0" eaLnBrk="1" latinLnBrk="0" hangingPunct="1">
        <a:spcBef>
          <a:spcPct val="0"/>
        </a:spcBef>
        <a:buNone/>
        <a:defRPr sz="3000" b="1" kern="1200">
          <a:solidFill>
            <a:schemeClr val="bg1"/>
          </a:solidFill>
          <a:latin typeface="+mj-lt"/>
          <a:ea typeface="+mj-ea"/>
          <a:cs typeface="+mj-cs"/>
        </a:defRPr>
      </a:lvl1pPr>
    </p:titleStyle>
    <p:bodyStyle>
      <a:lvl1pPr marL="342860" indent="-342860" algn="l" defTabSz="914293" rtl="0" eaLnBrk="1" latinLnBrk="0" hangingPunct="1">
        <a:spcBef>
          <a:spcPct val="20000"/>
        </a:spcBef>
        <a:buClr>
          <a:srgbClr val="0000CC"/>
        </a:buClr>
        <a:buFont typeface="Wingdings" pitchFamily="2" charset="2"/>
        <a:buChar char="ü"/>
        <a:defRPr sz="2400" kern="1200">
          <a:solidFill>
            <a:schemeClr val="tx1"/>
          </a:solidFill>
          <a:latin typeface="+mn-lt"/>
          <a:ea typeface="+mn-ea"/>
          <a:cs typeface="+mn-cs"/>
        </a:defRPr>
      </a:lvl1pPr>
      <a:lvl2pPr marL="742863" indent="-285717" algn="l" defTabSz="914293" rtl="0" eaLnBrk="1" latinLnBrk="0" hangingPunct="1">
        <a:spcBef>
          <a:spcPct val="20000"/>
        </a:spcBef>
        <a:buClr>
          <a:schemeClr val="accent6">
            <a:lumMod val="75000"/>
          </a:schemeClr>
        </a:buClr>
        <a:buSzPct val="70000"/>
        <a:buFont typeface="Wingdings" pitchFamily="2" charset="2"/>
        <a:buChar char="v"/>
        <a:defRPr sz="1600" kern="1200">
          <a:solidFill>
            <a:schemeClr val="tx1"/>
          </a:solidFill>
          <a:latin typeface="+mn-lt"/>
          <a:ea typeface="+mn-ea"/>
          <a:cs typeface="+mn-cs"/>
        </a:defRPr>
      </a:lvl2pPr>
      <a:lvl3pPr marL="1142867" indent="-228573" algn="l" defTabSz="914293" rtl="0" eaLnBrk="1" latinLnBrk="0" hangingPunct="1">
        <a:spcBef>
          <a:spcPct val="20000"/>
        </a:spcBef>
        <a:buClr>
          <a:srgbClr val="008000"/>
        </a:buClr>
        <a:buSzPct val="70000"/>
        <a:buFont typeface="Wingdings" pitchFamily="2" charset="2"/>
        <a:buChar char="Ø"/>
        <a:defRPr sz="1200" i="1" kern="1200">
          <a:solidFill>
            <a:schemeClr val="tx1"/>
          </a:solidFill>
          <a:latin typeface="+mn-lt"/>
          <a:ea typeface="+mn-ea"/>
          <a:cs typeface="+mn-cs"/>
        </a:defRPr>
      </a:lvl3pPr>
      <a:lvl4pPr marL="1600013"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159"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306"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453"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599"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746"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293" rtl="0" eaLnBrk="1" latinLnBrk="0" hangingPunct="1">
        <a:defRPr sz="1800" kern="1200">
          <a:solidFill>
            <a:schemeClr val="tx1"/>
          </a:solidFill>
          <a:latin typeface="+mn-lt"/>
          <a:ea typeface="+mn-ea"/>
          <a:cs typeface="+mn-cs"/>
        </a:defRPr>
      </a:lvl1pPr>
      <a:lvl2pPr marL="457146" algn="l" defTabSz="914293" rtl="0" eaLnBrk="1" latinLnBrk="0" hangingPunct="1">
        <a:defRPr sz="1800" kern="1200">
          <a:solidFill>
            <a:schemeClr val="tx1"/>
          </a:solidFill>
          <a:latin typeface="+mn-lt"/>
          <a:ea typeface="+mn-ea"/>
          <a:cs typeface="+mn-cs"/>
        </a:defRPr>
      </a:lvl2pPr>
      <a:lvl3pPr marL="914293" algn="l" defTabSz="914293" rtl="0" eaLnBrk="1" latinLnBrk="0" hangingPunct="1">
        <a:defRPr sz="1800" kern="1200">
          <a:solidFill>
            <a:schemeClr val="tx1"/>
          </a:solidFill>
          <a:latin typeface="+mn-lt"/>
          <a:ea typeface="+mn-ea"/>
          <a:cs typeface="+mn-cs"/>
        </a:defRPr>
      </a:lvl3pPr>
      <a:lvl4pPr marL="1371440" algn="l" defTabSz="914293" rtl="0" eaLnBrk="1" latinLnBrk="0" hangingPunct="1">
        <a:defRPr sz="1800" kern="1200">
          <a:solidFill>
            <a:schemeClr val="tx1"/>
          </a:solidFill>
          <a:latin typeface="+mn-lt"/>
          <a:ea typeface="+mn-ea"/>
          <a:cs typeface="+mn-cs"/>
        </a:defRPr>
      </a:lvl4pPr>
      <a:lvl5pPr marL="1828586" algn="l" defTabSz="914293" rtl="0" eaLnBrk="1" latinLnBrk="0" hangingPunct="1">
        <a:defRPr sz="1800" kern="1200">
          <a:solidFill>
            <a:schemeClr val="tx1"/>
          </a:solidFill>
          <a:latin typeface="+mn-lt"/>
          <a:ea typeface="+mn-ea"/>
          <a:cs typeface="+mn-cs"/>
        </a:defRPr>
      </a:lvl5pPr>
      <a:lvl6pPr marL="2285733" algn="l" defTabSz="914293" rtl="0" eaLnBrk="1" latinLnBrk="0" hangingPunct="1">
        <a:defRPr sz="1800" kern="1200">
          <a:solidFill>
            <a:schemeClr val="tx1"/>
          </a:solidFill>
          <a:latin typeface="+mn-lt"/>
          <a:ea typeface="+mn-ea"/>
          <a:cs typeface="+mn-cs"/>
        </a:defRPr>
      </a:lvl6pPr>
      <a:lvl7pPr marL="2742879" algn="l" defTabSz="914293" rtl="0" eaLnBrk="1" latinLnBrk="0" hangingPunct="1">
        <a:defRPr sz="1800" kern="1200">
          <a:solidFill>
            <a:schemeClr val="tx1"/>
          </a:solidFill>
          <a:latin typeface="+mn-lt"/>
          <a:ea typeface="+mn-ea"/>
          <a:cs typeface="+mn-cs"/>
        </a:defRPr>
      </a:lvl7pPr>
      <a:lvl8pPr marL="3200026" algn="l" defTabSz="914293" rtl="0" eaLnBrk="1" latinLnBrk="0" hangingPunct="1">
        <a:defRPr sz="1800" kern="1200">
          <a:solidFill>
            <a:schemeClr val="tx1"/>
          </a:solidFill>
          <a:latin typeface="+mn-lt"/>
          <a:ea typeface="+mn-ea"/>
          <a:cs typeface="+mn-cs"/>
        </a:defRPr>
      </a:lvl8pPr>
      <a:lvl9pPr marL="3657172" algn="l" defTabSz="91429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3.xml"/><Relationship Id="rId7" Type="http://schemas.openxmlformats.org/officeDocument/2006/relationships/image" Target="../media/image7.png"/><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1.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1.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tarcraft.wikia.com/wiki/StarCraft" TargetMode="External"/><Relationship Id="rId7" Type="http://schemas.openxmlformats.org/officeDocument/2006/relationships/diagramColors" Target="../diagrams/colors1.xml"/><Relationship Id="rId2" Type="http://schemas.openxmlformats.org/officeDocument/2006/relationships/image" Target="../media/image3.emf"/><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blogs-images.forbes.com/johngaudiosi/files/2012/12/starcraft2.jpg" TargetMode="External"/><Relationship Id="rId7" Type="http://schemas.openxmlformats.org/officeDocument/2006/relationships/diagramColors" Target="../diagrams/colors2.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wiki.teamliquid.net/starcraft2/Minor_Tournaments" TargetMode="External"/><Relationship Id="rId7" Type="http://schemas.openxmlformats.org/officeDocument/2006/relationships/diagramColors" Target="../diagrams/colors3.xml"/><Relationship Id="rId2" Type="http://schemas.openxmlformats.org/officeDocument/2006/relationships/image" Target="../media/image5.emf"/><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wiki.teamliquid.net/starcraft2/Minor_Tournaments" TargetMode="External"/><Relationship Id="rId7" Type="http://schemas.openxmlformats.org/officeDocument/2006/relationships/diagramColors" Target="../diagrams/colors4.xml"/><Relationship Id="rId2" Type="http://schemas.openxmlformats.org/officeDocument/2006/relationships/image" Target="../media/image6.emf"/><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7.png"/><Relationship Id="rId7" Type="http://schemas.openxmlformats.org/officeDocument/2006/relationships/diagramColors" Target="../diagrams/colors6.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4"/>
          <p:cNvSpPr>
            <a:spLocks noGrp="1" noChangeArrowheads="1"/>
          </p:cNvSpPr>
          <p:nvPr>
            <p:ph type="ctrTitle"/>
          </p:nvPr>
        </p:nvSpPr>
        <p:spPr>
          <a:xfrm>
            <a:off x="685800" y="1875233"/>
            <a:ext cx="7772400" cy="1470025"/>
          </a:xfrm>
        </p:spPr>
        <p:txBody>
          <a:bodyPr/>
          <a:lstStyle/>
          <a:p>
            <a:pPr algn="ctr"/>
            <a:r>
              <a:rPr lang="en-US" dirty="0">
                <a:solidFill>
                  <a:schemeClr val="accent1"/>
                </a:solidFill>
              </a:rPr>
              <a:t>StarCraft Network</a:t>
            </a:r>
          </a:p>
        </p:txBody>
      </p:sp>
      <p:sp>
        <p:nvSpPr>
          <p:cNvPr id="18434" name="Rectangle 5"/>
          <p:cNvSpPr>
            <a:spLocks noGrp="1" noChangeArrowheads="1"/>
          </p:cNvSpPr>
          <p:nvPr>
            <p:ph type="subTitle" idx="1"/>
          </p:nvPr>
        </p:nvSpPr>
        <p:spPr>
          <a:xfrm>
            <a:off x="1382712" y="3197599"/>
            <a:ext cx="6378575" cy="1752600"/>
          </a:xfrm>
        </p:spPr>
        <p:txBody>
          <a:bodyPr/>
          <a:lstStyle/>
          <a:p>
            <a:r>
              <a:rPr lang="en-US" sz="1800" b="1" i="1" dirty="0"/>
              <a:t>Created by </a:t>
            </a:r>
            <a:r>
              <a:rPr lang="en-US" sz="1800" b="1" i="1" dirty="0" err="1"/>
              <a:t>Swanand</a:t>
            </a:r>
            <a:r>
              <a:rPr lang="en-US" sz="1800" b="1" i="1" dirty="0"/>
              <a:t> K. and Andrew R.</a:t>
            </a:r>
          </a:p>
          <a:p>
            <a:r>
              <a:rPr lang="en-US" sz="1800" b="1" i="1" dirty="0"/>
              <a:t>Contribution by and Special Thanks to “The </a:t>
            </a:r>
            <a:r>
              <a:rPr lang="en-US" sz="1800" b="1" i="1" dirty="0" err="1"/>
              <a:t>Catniss</a:t>
            </a:r>
            <a:r>
              <a:rPr lang="en-US" sz="1800" b="1" i="1" dirty="0"/>
              <a:t>,” </a:t>
            </a:r>
            <a:r>
              <a:rPr lang="en-US" sz="1800" b="1" i="1" dirty="0" err="1"/>
              <a:t>Liquipedia</a:t>
            </a:r>
            <a:r>
              <a:rPr lang="en-US" sz="1800" b="1" i="1" dirty="0"/>
              <a:t>, and Blizzard Entertainment </a:t>
            </a:r>
          </a:p>
        </p:txBody>
      </p:sp>
      <p:sp>
        <p:nvSpPr>
          <p:cNvPr id="18435" name="Rectangle 19"/>
          <p:cNvSpPr>
            <a:spLocks noChangeArrowheads="1"/>
          </p:cNvSpPr>
          <p:nvPr/>
        </p:nvSpPr>
        <p:spPr bwMode="auto">
          <a:xfrm>
            <a:off x="301625" y="92075"/>
            <a:ext cx="8528050" cy="685800"/>
          </a:xfrm>
          <a:prstGeom prst="rect">
            <a:avLst/>
          </a:prstGeom>
          <a:noFill/>
          <a:ln w="9525" algn="ctr">
            <a:noFill/>
            <a:miter lim="800000"/>
            <a:headEnd/>
            <a:tailEnd/>
          </a:ln>
        </p:spPr>
        <p:txBody>
          <a:bodyPr tIns="0" rIns="0" bIns="0" anchor="ctr"/>
          <a:lstStyle/>
          <a:p>
            <a:pPr algn="ctr" eaLnBrk="0" hangingPunct="0">
              <a:lnSpc>
                <a:spcPct val="95000"/>
              </a:lnSpc>
            </a:pPr>
            <a:r>
              <a:rPr lang="en-US" sz="3200" dirty="0">
                <a:solidFill>
                  <a:schemeClr val="bg1"/>
                </a:solidFill>
              </a:rPr>
              <a:t>SYSM 6302 Project</a:t>
            </a:r>
            <a:endParaRPr lang="en-US" sz="3000" b="1" dirty="0">
              <a:solidFill>
                <a:schemeClr val="bg1"/>
              </a:solidFill>
              <a:cs typeface="Arial" charset="0"/>
            </a:endParaRPr>
          </a:p>
        </p:txBody>
      </p:sp>
    </p:spTree>
    <p:extLst>
      <p:ext uri="{BB962C8B-B14F-4D97-AF65-F5344CB8AC3E}">
        <p14:creationId xmlns:p14="http://schemas.microsoft.com/office/powerpoint/2010/main" val="370501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Network Measurements and Characteristics </a:t>
            </a:r>
          </a:p>
        </p:txBody>
      </p:sp>
      <p:sp>
        <p:nvSpPr>
          <p:cNvPr id="3" name="Content Placeholder 2"/>
          <p:cNvSpPr>
            <a:spLocks noGrp="1"/>
          </p:cNvSpPr>
          <p:nvPr>
            <p:ph idx="1"/>
          </p:nvPr>
        </p:nvSpPr>
        <p:spPr/>
        <p:txBody>
          <a:bodyPr/>
          <a:lstStyle/>
          <a:p>
            <a:pPr marL="0" indent="0">
              <a:buNone/>
            </a:pPr>
            <a:endParaRPr lang="en-US" dirty="0"/>
          </a:p>
          <a:p>
            <a:endParaRPr lang="en-US" dirty="0"/>
          </a:p>
        </p:txBody>
      </p:sp>
      <p:graphicFrame>
        <p:nvGraphicFramePr>
          <p:cNvPr id="4" name="Diagram 3"/>
          <p:cNvGraphicFramePr/>
          <p:nvPr>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171450" y="1460019"/>
            <a:ext cx="2913566" cy="2831544"/>
          </a:xfrm>
          <a:prstGeom prst="rect">
            <a:avLst/>
          </a:prstGeom>
          <a:noFill/>
        </p:spPr>
        <p:txBody>
          <a:bodyPr wrap="square" rtlCol="0">
            <a:spAutoFit/>
          </a:bodyPr>
          <a:lstStyle/>
          <a:p>
            <a:r>
              <a:rPr lang="en-US" sz="1600" b="1" dirty="0"/>
              <a:t>  </a:t>
            </a:r>
            <a:r>
              <a:rPr lang="en-US" sz="1600" b="1" dirty="0" err="1"/>
              <a:t>Kat’z</a:t>
            </a:r>
            <a:r>
              <a:rPr lang="en-US" sz="1600" b="1" dirty="0"/>
              <a:t> centrality, alpha =20 </a:t>
            </a:r>
          </a:p>
          <a:p>
            <a:r>
              <a:rPr lang="en-US" sz="1600" dirty="0"/>
              <a:t>  1. </a:t>
            </a:r>
            <a:r>
              <a:rPr lang="en-US" sz="1600" dirty="0" err="1"/>
              <a:t>Proch</a:t>
            </a:r>
            <a:r>
              <a:rPr lang="en-US" sz="1600" dirty="0"/>
              <a:t> (108996960.8759)</a:t>
            </a:r>
          </a:p>
          <a:p>
            <a:r>
              <a:rPr lang="en-US" sz="1600" dirty="0"/>
              <a:t>  2. Sorry (97910008.7652)</a:t>
            </a:r>
          </a:p>
          <a:p>
            <a:r>
              <a:rPr lang="en-US" sz="1600" dirty="0"/>
              <a:t>  3. </a:t>
            </a:r>
            <a:r>
              <a:rPr lang="en-US" sz="1600" dirty="0" err="1"/>
              <a:t>Blooddrop</a:t>
            </a:r>
            <a:r>
              <a:rPr lang="en-US" sz="1600" dirty="0"/>
              <a:t> (75095678.401</a:t>
            </a:r>
          </a:p>
          <a:p>
            <a:r>
              <a:rPr lang="en-US" sz="1600" dirty="0"/>
              <a:t>  4. </a:t>
            </a:r>
            <a:r>
              <a:rPr lang="en-US" sz="1600" dirty="0" err="1"/>
              <a:t>BabyMarine</a:t>
            </a:r>
            <a:r>
              <a:rPr lang="en-US" sz="1600" dirty="0"/>
              <a:t> (38802576.08</a:t>
            </a:r>
          </a:p>
          <a:p>
            <a:r>
              <a:rPr lang="en-US" sz="1600" dirty="0"/>
              <a:t>  5. Destiny (20818206.2792)</a:t>
            </a:r>
          </a:p>
          <a:p>
            <a:r>
              <a:rPr lang="en-US" sz="1600" dirty="0"/>
              <a:t>  6. </a:t>
            </a:r>
            <a:r>
              <a:rPr lang="en-US" sz="1600" dirty="0" err="1"/>
              <a:t>ByuL</a:t>
            </a:r>
            <a:r>
              <a:rPr lang="en-US" sz="1600" dirty="0"/>
              <a:t> (14876622.5891)</a:t>
            </a:r>
          </a:p>
          <a:p>
            <a:r>
              <a:rPr lang="en-US" sz="1600" dirty="0"/>
              <a:t>  7. </a:t>
            </a:r>
            <a:r>
              <a:rPr lang="en-US" sz="1600" dirty="0" err="1"/>
              <a:t>ImmortalPasT</a:t>
            </a:r>
            <a:r>
              <a:rPr lang="en-US" sz="1600" dirty="0"/>
              <a:t> (12315901.</a:t>
            </a:r>
          </a:p>
          <a:p>
            <a:r>
              <a:rPr lang="en-US" sz="1600" dirty="0"/>
              <a:t>  8. </a:t>
            </a:r>
            <a:r>
              <a:rPr lang="en-US" sz="1600" dirty="0" err="1"/>
              <a:t>VortiX</a:t>
            </a:r>
            <a:r>
              <a:rPr lang="en-US" sz="1600" dirty="0"/>
              <a:t> (11947522.4123)</a:t>
            </a:r>
          </a:p>
          <a:p>
            <a:r>
              <a:rPr lang="en-US" sz="1600" dirty="0"/>
              <a:t>  9. </a:t>
            </a:r>
            <a:r>
              <a:rPr lang="en-US" sz="1600" dirty="0" err="1"/>
              <a:t>JieShi</a:t>
            </a:r>
            <a:r>
              <a:rPr lang="en-US" sz="1600" dirty="0"/>
              <a:t> (11395691.2708)</a:t>
            </a:r>
          </a:p>
          <a:p>
            <a:r>
              <a:rPr lang="en-US" sz="1600" dirty="0"/>
              <a:t>  10. Dear (10701537.3876)</a:t>
            </a:r>
          </a:p>
        </p:txBody>
      </p:sp>
      <p:sp>
        <p:nvSpPr>
          <p:cNvPr id="9" name="TextBox 8"/>
          <p:cNvSpPr txBox="1"/>
          <p:nvPr/>
        </p:nvSpPr>
        <p:spPr>
          <a:xfrm>
            <a:off x="4094922" y="1290742"/>
            <a:ext cx="4320207" cy="338554"/>
          </a:xfrm>
          <a:prstGeom prst="rect">
            <a:avLst/>
          </a:prstGeom>
          <a:noFill/>
        </p:spPr>
        <p:txBody>
          <a:bodyPr wrap="square" rtlCol="0">
            <a:spAutoFit/>
          </a:bodyPr>
          <a:lstStyle/>
          <a:p>
            <a:endParaRPr lang="en-US" sz="1600" dirty="0"/>
          </a:p>
        </p:txBody>
      </p:sp>
      <p:sp>
        <p:nvSpPr>
          <p:cNvPr id="8" name="TextBox 7"/>
          <p:cNvSpPr txBox="1"/>
          <p:nvPr/>
        </p:nvSpPr>
        <p:spPr>
          <a:xfrm>
            <a:off x="2822596" y="1465300"/>
            <a:ext cx="3157568" cy="2800767"/>
          </a:xfrm>
          <a:prstGeom prst="rect">
            <a:avLst/>
          </a:prstGeom>
          <a:noFill/>
        </p:spPr>
        <p:txBody>
          <a:bodyPr wrap="square" rtlCol="0">
            <a:spAutoFit/>
          </a:bodyPr>
          <a:lstStyle/>
          <a:p>
            <a:r>
              <a:rPr lang="en-US" sz="1600" b="1" dirty="0"/>
              <a:t>  PageRank centrality, alpha =0.85 </a:t>
            </a:r>
          </a:p>
          <a:p>
            <a:r>
              <a:rPr lang="en-US" sz="1600" dirty="0"/>
              <a:t> 1. </a:t>
            </a:r>
            <a:r>
              <a:rPr lang="en-US" sz="1600" dirty="0" err="1"/>
              <a:t>Nerchio</a:t>
            </a:r>
            <a:r>
              <a:rPr lang="en-US" sz="1600" dirty="0"/>
              <a:t> (130.3691)</a:t>
            </a:r>
          </a:p>
          <a:p>
            <a:r>
              <a:rPr lang="en-US" sz="1600" dirty="0"/>
              <a:t> 2. Bly (84.1662)</a:t>
            </a:r>
          </a:p>
          <a:p>
            <a:r>
              <a:rPr lang="en-US" sz="1600" dirty="0"/>
              <a:t> 3. </a:t>
            </a:r>
            <a:r>
              <a:rPr lang="en-US" sz="1600" dirty="0" err="1"/>
              <a:t>Snute</a:t>
            </a:r>
            <a:r>
              <a:rPr lang="en-US" sz="1600" dirty="0"/>
              <a:t> (80.3277)</a:t>
            </a:r>
          </a:p>
          <a:p>
            <a:r>
              <a:rPr lang="en-US" sz="1600" dirty="0"/>
              <a:t> 4. </a:t>
            </a:r>
            <a:r>
              <a:rPr lang="en-US" sz="1600" dirty="0" err="1"/>
              <a:t>ByuN</a:t>
            </a:r>
            <a:r>
              <a:rPr lang="en-US" sz="1600" dirty="0"/>
              <a:t> (70.8134)</a:t>
            </a:r>
          </a:p>
          <a:p>
            <a:r>
              <a:rPr lang="en-US" sz="1600" dirty="0"/>
              <a:t> 5. </a:t>
            </a:r>
            <a:r>
              <a:rPr lang="en-US" sz="1600" dirty="0" err="1"/>
              <a:t>uThermal</a:t>
            </a:r>
            <a:r>
              <a:rPr lang="en-US" sz="1600" dirty="0"/>
              <a:t> (68.2051)</a:t>
            </a:r>
          </a:p>
          <a:p>
            <a:r>
              <a:rPr lang="en-US" sz="1600" dirty="0"/>
              <a:t> 6. </a:t>
            </a:r>
            <a:r>
              <a:rPr lang="en-US" sz="1600" dirty="0" err="1"/>
              <a:t>Neeb</a:t>
            </a:r>
            <a:r>
              <a:rPr lang="en-US" sz="1600" dirty="0"/>
              <a:t> (61.0429)</a:t>
            </a:r>
          </a:p>
          <a:p>
            <a:r>
              <a:rPr lang="en-US" sz="1600" dirty="0"/>
              <a:t> 7. Solar (58.7474)</a:t>
            </a:r>
          </a:p>
          <a:p>
            <a:r>
              <a:rPr lang="en-US" sz="1600" dirty="0"/>
              <a:t> 8. </a:t>
            </a:r>
            <a:r>
              <a:rPr lang="en-US" sz="1600" dirty="0" err="1"/>
              <a:t>Kelazhur</a:t>
            </a:r>
            <a:r>
              <a:rPr lang="en-US" sz="1600" dirty="0"/>
              <a:t> (56.7222)</a:t>
            </a:r>
          </a:p>
          <a:p>
            <a:r>
              <a:rPr lang="en-US" sz="1600" dirty="0"/>
              <a:t> 9. </a:t>
            </a:r>
            <a:r>
              <a:rPr lang="en-US" sz="1600" dirty="0" err="1"/>
              <a:t>Arnovic</a:t>
            </a:r>
            <a:r>
              <a:rPr lang="en-US" sz="1600" dirty="0"/>
              <a:t> (56.6939)</a:t>
            </a:r>
          </a:p>
          <a:p>
            <a:r>
              <a:rPr lang="en-US" sz="1600" dirty="0"/>
              <a:t> 10. </a:t>
            </a:r>
            <a:r>
              <a:rPr lang="en-US" sz="1600" dirty="0" err="1"/>
              <a:t>MarineLorD</a:t>
            </a:r>
            <a:r>
              <a:rPr lang="en-US" sz="1600" dirty="0"/>
              <a:t> (51.0601)</a:t>
            </a:r>
          </a:p>
        </p:txBody>
      </p:sp>
      <p:sp>
        <p:nvSpPr>
          <p:cNvPr id="10" name="TextBox 9"/>
          <p:cNvSpPr txBox="1"/>
          <p:nvPr/>
        </p:nvSpPr>
        <p:spPr>
          <a:xfrm>
            <a:off x="5893113" y="1464292"/>
            <a:ext cx="3157568" cy="2800767"/>
          </a:xfrm>
          <a:prstGeom prst="rect">
            <a:avLst/>
          </a:prstGeom>
          <a:noFill/>
        </p:spPr>
        <p:txBody>
          <a:bodyPr wrap="square" rtlCol="0">
            <a:spAutoFit/>
          </a:bodyPr>
          <a:lstStyle/>
          <a:p>
            <a:r>
              <a:rPr lang="en-US" sz="1600" b="1" dirty="0" err="1"/>
              <a:t>Betweenness</a:t>
            </a:r>
            <a:r>
              <a:rPr lang="en-US" sz="1600" b="1" dirty="0"/>
              <a:t> centrality</a:t>
            </a:r>
          </a:p>
          <a:p>
            <a:r>
              <a:rPr lang="en-US" sz="1600" dirty="0"/>
              <a:t> 1. </a:t>
            </a:r>
            <a:r>
              <a:rPr lang="en-US" sz="1600" dirty="0" err="1"/>
              <a:t>Nerchio</a:t>
            </a:r>
            <a:r>
              <a:rPr lang="en-US" sz="1600" dirty="0"/>
              <a:t> (0.0496)</a:t>
            </a:r>
          </a:p>
          <a:p>
            <a:r>
              <a:rPr lang="en-US" sz="1600" dirty="0"/>
              <a:t> 2. </a:t>
            </a:r>
            <a:r>
              <a:rPr lang="en-US" sz="1600" dirty="0" err="1"/>
              <a:t>Lillekanin</a:t>
            </a:r>
            <a:r>
              <a:rPr lang="en-US" sz="1600" dirty="0"/>
              <a:t> (0.0481</a:t>
            </a:r>
          </a:p>
          <a:p>
            <a:r>
              <a:rPr lang="en-US" sz="1600" dirty="0"/>
              <a:t> 3. </a:t>
            </a:r>
            <a:r>
              <a:rPr lang="en-US" sz="1600" dirty="0" err="1"/>
              <a:t>Snute</a:t>
            </a:r>
            <a:r>
              <a:rPr lang="en-US" sz="1600" dirty="0"/>
              <a:t> (0.0473)</a:t>
            </a:r>
          </a:p>
          <a:p>
            <a:r>
              <a:rPr lang="en-US" sz="1600" dirty="0"/>
              <a:t> 4. Bly (0.0462)</a:t>
            </a:r>
          </a:p>
          <a:p>
            <a:r>
              <a:rPr lang="en-US" sz="1600" dirty="0"/>
              <a:t> 5. </a:t>
            </a:r>
            <a:r>
              <a:rPr lang="en-US" sz="1600" dirty="0" err="1"/>
              <a:t>Spazymazy</a:t>
            </a:r>
            <a:r>
              <a:rPr lang="en-US" sz="1600" dirty="0"/>
              <a:t> (0.0454)</a:t>
            </a:r>
          </a:p>
          <a:p>
            <a:r>
              <a:rPr lang="en-US" sz="1600" dirty="0"/>
              <a:t> 6. </a:t>
            </a:r>
            <a:r>
              <a:rPr lang="en-US" sz="1600" dirty="0" err="1"/>
              <a:t>Aicy</a:t>
            </a:r>
            <a:r>
              <a:rPr lang="en-US" sz="1600" dirty="0"/>
              <a:t> (0.0447)</a:t>
            </a:r>
          </a:p>
          <a:p>
            <a:r>
              <a:rPr lang="en-US" sz="1600" dirty="0"/>
              <a:t> 7. </a:t>
            </a:r>
            <a:r>
              <a:rPr lang="en-US" sz="1600" dirty="0" err="1"/>
              <a:t>Reynor</a:t>
            </a:r>
            <a:r>
              <a:rPr lang="en-US" sz="1600" dirty="0"/>
              <a:t> (0.0438)</a:t>
            </a:r>
          </a:p>
          <a:p>
            <a:r>
              <a:rPr lang="en-US" sz="1600" dirty="0"/>
              <a:t> 8. </a:t>
            </a:r>
            <a:r>
              <a:rPr lang="en-US" sz="1600" dirty="0" err="1"/>
              <a:t>Kelazhur</a:t>
            </a:r>
            <a:r>
              <a:rPr lang="en-US" sz="1600" dirty="0"/>
              <a:t> (0.0421)</a:t>
            </a:r>
          </a:p>
          <a:p>
            <a:r>
              <a:rPr lang="en-US" sz="1600" dirty="0"/>
              <a:t> 9. Bunny (0.0402)</a:t>
            </a:r>
          </a:p>
          <a:p>
            <a:r>
              <a:rPr lang="en-US" sz="1600" dirty="0"/>
              <a:t> 10. Semper (0.0369)</a:t>
            </a:r>
          </a:p>
        </p:txBody>
      </p:sp>
      <p:sp>
        <p:nvSpPr>
          <p:cNvPr id="11" name="TextBox 10"/>
          <p:cNvSpPr txBox="1"/>
          <p:nvPr/>
        </p:nvSpPr>
        <p:spPr>
          <a:xfrm>
            <a:off x="200026" y="4935697"/>
            <a:ext cx="8766362" cy="369332"/>
          </a:xfrm>
          <a:prstGeom prst="rect">
            <a:avLst/>
          </a:prstGeom>
          <a:noFill/>
        </p:spPr>
        <p:txBody>
          <a:bodyPr wrap="square" rtlCol="0">
            <a:spAutoFit/>
          </a:bodyPr>
          <a:lstStyle/>
          <a:p>
            <a:pPr marL="285750" indent="-285750">
              <a:buFont typeface="Arial" panose="020B0604020202020204" pitchFamily="34" charset="0"/>
              <a:buChar char="•"/>
            </a:pPr>
            <a:r>
              <a:rPr lang="en-US" dirty="0" err="1"/>
              <a:t>Nerchio</a:t>
            </a:r>
            <a:r>
              <a:rPr lang="en-US" dirty="0"/>
              <a:t>- “Veteran” of StarCraft games</a:t>
            </a:r>
          </a:p>
        </p:txBody>
      </p:sp>
    </p:spTree>
    <p:extLst>
      <p:ext uri="{BB962C8B-B14F-4D97-AF65-F5344CB8AC3E}">
        <p14:creationId xmlns:p14="http://schemas.microsoft.com/office/powerpoint/2010/main" val="1718137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Network Measurements and Characteristics </a:t>
            </a:r>
          </a:p>
        </p:txBody>
      </p:sp>
      <p:sp>
        <p:nvSpPr>
          <p:cNvPr id="3" name="Content Placeholder 2"/>
          <p:cNvSpPr>
            <a:spLocks noGrp="1"/>
          </p:cNvSpPr>
          <p:nvPr>
            <p:ph idx="1"/>
          </p:nvPr>
        </p:nvSpPr>
        <p:spPr/>
        <p:txBody>
          <a:bodyPr/>
          <a:lstStyle/>
          <a:p>
            <a:pPr marL="0" indent="0">
              <a:buNone/>
            </a:pPr>
            <a:endParaRPr lang="en-US" dirty="0"/>
          </a:p>
          <a:p>
            <a:endParaRPr lang="en-US" dirty="0"/>
          </a:p>
        </p:txBody>
      </p:sp>
      <p:graphicFrame>
        <p:nvGraphicFramePr>
          <p:cNvPr id="4" name="Diagram 3"/>
          <p:cNvGraphicFramePr/>
          <p:nvPr>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p:cNvSpPr txBox="1"/>
          <p:nvPr/>
        </p:nvSpPr>
        <p:spPr>
          <a:xfrm>
            <a:off x="4094922" y="1290742"/>
            <a:ext cx="4320207" cy="338554"/>
          </a:xfrm>
          <a:prstGeom prst="rect">
            <a:avLst/>
          </a:prstGeom>
          <a:noFill/>
        </p:spPr>
        <p:txBody>
          <a:bodyPr wrap="square" rtlCol="0">
            <a:spAutoFit/>
          </a:bodyPr>
          <a:lstStyle/>
          <a:p>
            <a:endParaRPr lang="en-US" sz="1600" dirty="0"/>
          </a:p>
        </p:txBody>
      </p:sp>
      <p:sp>
        <p:nvSpPr>
          <p:cNvPr id="12" name="TextBox 11"/>
          <p:cNvSpPr txBox="1"/>
          <p:nvPr/>
        </p:nvSpPr>
        <p:spPr>
          <a:xfrm>
            <a:off x="1281068" y="1016816"/>
            <a:ext cx="6598339" cy="369332"/>
          </a:xfrm>
          <a:prstGeom prst="rect">
            <a:avLst/>
          </a:prstGeom>
          <a:noFill/>
        </p:spPr>
        <p:txBody>
          <a:bodyPr wrap="square" rtlCol="0">
            <a:spAutoFit/>
          </a:bodyPr>
          <a:lstStyle/>
          <a:p>
            <a:pPr algn="ctr"/>
            <a:r>
              <a:rPr lang="en-US" b="1" dirty="0"/>
              <a:t>Scale free behavior</a:t>
            </a:r>
          </a:p>
        </p:txBody>
      </p:sp>
      <p:pic>
        <p:nvPicPr>
          <p:cNvPr id="6" name="Picture 5"/>
          <p:cNvPicPr>
            <a:picLocks noChangeAspect="1"/>
          </p:cNvPicPr>
          <p:nvPr/>
        </p:nvPicPr>
        <p:blipFill>
          <a:blip r:embed="rId8"/>
          <a:stretch>
            <a:fillRect/>
          </a:stretch>
        </p:blipFill>
        <p:spPr>
          <a:xfrm>
            <a:off x="1005622" y="1460019"/>
            <a:ext cx="7090651" cy="3826326"/>
          </a:xfrm>
          <a:prstGeom prst="rect">
            <a:avLst/>
          </a:prstGeom>
        </p:spPr>
      </p:pic>
      <p:sp>
        <p:nvSpPr>
          <p:cNvPr id="13" name="TextBox 12"/>
          <p:cNvSpPr txBox="1"/>
          <p:nvPr/>
        </p:nvSpPr>
        <p:spPr>
          <a:xfrm>
            <a:off x="200026" y="5164236"/>
            <a:ext cx="8766362" cy="1200329"/>
          </a:xfrm>
          <a:prstGeom prst="rect">
            <a:avLst/>
          </a:prstGeom>
          <a:noFill/>
        </p:spPr>
        <p:txBody>
          <a:bodyPr wrap="square" rtlCol="0">
            <a:spAutoFit/>
          </a:bodyPr>
          <a:lstStyle/>
          <a:p>
            <a:pPr marL="285750" indent="-285750">
              <a:buFont typeface="Arial" panose="020B0604020202020204" pitchFamily="34" charset="0"/>
              <a:buChar char="•"/>
            </a:pPr>
            <a:r>
              <a:rPr lang="en-US" dirty="0" err="1"/>
              <a:t>Kmin</a:t>
            </a:r>
            <a:r>
              <a:rPr lang="en-US" dirty="0"/>
              <a:t> = 6, Alpha = 2.32 (‘Total degree’ follows Power law)</a:t>
            </a:r>
          </a:p>
          <a:p>
            <a:pPr marL="285750" indent="-285750">
              <a:buFont typeface="Arial" panose="020B0604020202020204" pitchFamily="34" charset="0"/>
              <a:buChar char="•"/>
            </a:pPr>
            <a:r>
              <a:rPr lang="en-US" dirty="0"/>
              <a:t>Few players make most chunk of the tournament, matches with the fact that top 25% players played 72% of the matches</a:t>
            </a:r>
          </a:p>
          <a:p>
            <a:pPr marL="285750" indent="-285750">
              <a:buFont typeface="Arial" panose="020B0604020202020204" pitchFamily="34" charset="0"/>
              <a:buChar char="•"/>
            </a:pPr>
            <a:r>
              <a:rPr lang="en-US" dirty="0"/>
              <a:t>Average degree of node =6, Average degree of neighbors = 18.11 (Friendship paradox)</a:t>
            </a:r>
          </a:p>
        </p:txBody>
      </p:sp>
    </p:spTree>
    <p:extLst>
      <p:ext uri="{BB962C8B-B14F-4D97-AF65-F5344CB8AC3E}">
        <p14:creationId xmlns:p14="http://schemas.microsoft.com/office/powerpoint/2010/main" val="3001515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Network Measurements and Characteristics </a:t>
            </a:r>
          </a:p>
        </p:txBody>
      </p:sp>
      <p:sp>
        <p:nvSpPr>
          <p:cNvPr id="3" name="Content Placeholder 2"/>
          <p:cNvSpPr>
            <a:spLocks noGrp="1"/>
          </p:cNvSpPr>
          <p:nvPr>
            <p:ph idx="1"/>
          </p:nvPr>
        </p:nvSpPr>
        <p:spPr/>
        <p:txBody>
          <a:bodyPr/>
          <a:lstStyle/>
          <a:p>
            <a:pPr marL="0" indent="0">
              <a:buNone/>
            </a:pPr>
            <a:endParaRPr lang="en-US" dirty="0"/>
          </a:p>
          <a:p>
            <a:endParaRPr lang="en-US" dirty="0"/>
          </a:p>
        </p:txBody>
      </p:sp>
      <p:graphicFrame>
        <p:nvGraphicFramePr>
          <p:cNvPr id="4" name="Diagram 3"/>
          <p:cNvGraphicFramePr/>
          <p:nvPr>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p:cNvSpPr txBox="1"/>
          <p:nvPr/>
        </p:nvSpPr>
        <p:spPr>
          <a:xfrm>
            <a:off x="4094922" y="1290742"/>
            <a:ext cx="4320207" cy="338554"/>
          </a:xfrm>
          <a:prstGeom prst="rect">
            <a:avLst/>
          </a:prstGeom>
          <a:noFill/>
        </p:spPr>
        <p:txBody>
          <a:bodyPr wrap="square" rtlCol="0">
            <a:spAutoFit/>
          </a:bodyPr>
          <a:lstStyle/>
          <a:p>
            <a:endParaRPr lang="en-US" sz="1600" dirty="0"/>
          </a:p>
        </p:txBody>
      </p:sp>
      <p:sp>
        <p:nvSpPr>
          <p:cNvPr id="12" name="TextBox 11"/>
          <p:cNvSpPr txBox="1"/>
          <p:nvPr/>
        </p:nvSpPr>
        <p:spPr>
          <a:xfrm>
            <a:off x="1281068" y="1016816"/>
            <a:ext cx="6598339" cy="369332"/>
          </a:xfrm>
          <a:prstGeom prst="rect">
            <a:avLst/>
          </a:prstGeom>
          <a:noFill/>
        </p:spPr>
        <p:txBody>
          <a:bodyPr wrap="square" rtlCol="0">
            <a:spAutoFit/>
          </a:bodyPr>
          <a:lstStyle/>
          <a:p>
            <a:pPr algn="ctr"/>
            <a:r>
              <a:rPr lang="en-US" b="1" dirty="0"/>
              <a:t>Diffusion of an innovative game plan</a:t>
            </a:r>
          </a:p>
        </p:txBody>
      </p:sp>
      <p:pic>
        <p:nvPicPr>
          <p:cNvPr id="5" name="Picture 4"/>
          <p:cNvPicPr>
            <a:picLocks noChangeAspect="1"/>
          </p:cNvPicPr>
          <p:nvPr/>
        </p:nvPicPr>
        <p:blipFill>
          <a:blip r:embed="rId8"/>
          <a:stretch>
            <a:fillRect/>
          </a:stretch>
        </p:blipFill>
        <p:spPr>
          <a:xfrm>
            <a:off x="1099930" y="1386148"/>
            <a:ext cx="6779477" cy="3318374"/>
          </a:xfrm>
          <a:prstGeom prst="rect">
            <a:avLst/>
          </a:prstGeom>
        </p:spPr>
      </p:pic>
      <p:sp>
        <p:nvSpPr>
          <p:cNvPr id="10" name="TextBox 9"/>
          <p:cNvSpPr txBox="1"/>
          <p:nvPr/>
        </p:nvSpPr>
        <p:spPr>
          <a:xfrm>
            <a:off x="200026" y="5202834"/>
            <a:ext cx="8766362" cy="923330"/>
          </a:xfrm>
          <a:prstGeom prst="rect">
            <a:avLst/>
          </a:prstGeom>
          <a:noFill/>
        </p:spPr>
        <p:txBody>
          <a:bodyPr wrap="square" rtlCol="0">
            <a:spAutoFit/>
          </a:bodyPr>
          <a:lstStyle/>
          <a:p>
            <a:pPr marL="285750" indent="-285750">
              <a:buFont typeface="Arial" panose="020B0604020202020204" pitchFamily="34" charset="0"/>
              <a:buChar char="•"/>
            </a:pPr>
            <a:r>
              <a:rPr lang="en-US" dirty="0" err="1"/>
              <a:t>Nerchio</a:t>
            </a:r>
            <a:r>
              <a:rPr lang="en-US" dirty="0"/>
              <a:t> came up with a ‘master innovative move’ to increase his success rate </a:t>
            </a:r>
          </a:p>
          <a:p>
            <a:pPr marL="285750" indent="-285750">
              <a:buFont typeface="Arial" panose="020B0604020202020204" pitchFamily="34" charset="0"/>
              <a:buChar char="•"/>
            </a:pPr>
            <a:r>
              <a:rPr lang="en-US" dirty="0"/>
              <a:t>Takes 200 ‘game-steps’ to ‘generalize’ the move</a:t>
            </a:r>
          </a:p>
          <a:p>
            <a:pPr marL="285750" indent="-285750">
              <a:buFont typeface="Arial" panose="020B0604020202020204" pitchFamily="34" charset="0"/>
              <a:buChar char="•"/>
            </a:pPr>
            <a:r>
              <a:rPr lang="en-US" dirty="0"/>
              <a:t>Not all players learn it- though </a:t>
            </a:r>
            <a:r>
              <a:rPr lang="en-US" dirty="0" err="1"/>
              <a:t>Nerchio</a:t>
            </a:r>
            <a:r>
              <a:rPr lang="en-US" dirty="0"/>
              <a:t> is the ‘most-between’ player</a:t>
            </a:r>
          </a:p>
        </p:txBody>
      </p:sp>
    </p:spTree>
    <p:extLst>
      <p:ext uri="{BB962C8B-B14F-4D97-AF65-F5344CB8AC3E}">
        <p14:creationId xmlns:p14="http://schemas.microsoft.com/office/powerpoint/2010/main" val="968916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Network Measurements and Characteristics </a:t>
            </a:r>
          </a:p>
        </p:txBody>
      </p:sp>
      <p:sp>
        <p:nvSpPr>
          <p:cNvPr id="3" name="Content Placeholder 2"/>
          <p:cNvSpPr>
            <a:spLocks noGrp="1"/>
          </p:cNvSpPr>
          <p:nvPr>
            <p:ph idx="1"/>
          </p:nvPr>
        </p:nvSpPr>
        <p:spPr/>
        <p:txBody>
          <a:bodyPr/>
          <a:lstStyle/>
          <a:p>
            <a:pPr marL="0" indent="0">
              <a:buNone/>
            </a:pPr>
            <a:endParaRPr lang="en-US" dirty="0"/>
          </a:p>
          <a:p>
            <a:endParaRPr lang="en-US" dirty="0"/>
          </a:p>
        </p:txBody>
      </p:sp>
      <p:graphicFrame>
        <p:nvGraphicFramePr>
          <p:cNvPr id="4" name="Diagram 3"/>
          <p:cNvGraphicFramePr/>
          <p:nvPr>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p:cNvSpPr txBox="1"/>
          <p:nvPr/>
        </p:nvSpPr>
        <p:spPr>
          <a:xfrm>
            <a:off x="4094922" y="1290742"/>
            <a:ext cx="4320207" cy="338554"/>
          </a:xfrm>
          <a:prstGeom prst="rect">
            <a:avLst/>
          </a:prstGeom>
          <a:noFill/>
        </p:spPr>
        <p:txBody>
          <a:bodyPr wrap="square" rtlCol="0">
            <a:spAutoFit/>
          </a:bodyPr>
          <a:lstStyle/>
          <a:p>
            <a:endParaRPr lang="en-US" sz="1600" dirty="0"/>
          </a:p>
        </p:txBody>
      </p:sp>
      <p:sp>
        <p:nvSpPr>
          <p:cNvPr id="12" name="TextBox 11"/>
          <p:cNvSpPr txBox="1"/>
          <p:nvPr/>
        </p:nvSpPr>
        <p:spPr>
          <a:xfrm>
            <a:off x="1281068" y="1016816"/>
            <a:ext cx="6598339" cy="369332"/>
          </a:xfrm>
          <a:prstGeom prst="rect">
            <a:avLst/>
          </a:prstGeom>
          <a:noFill/>
        </p:spPr>
        <p:txBody>
          <a:bodyPr wrap="square" rtlCol="0">
            <a:spAutoFit/>
          </a:bodyPr>
          <a:lstStyle/>
          <a:p>
            <a:pPr algn="ctr"/>
            <a:r>
              <a:rPr lang="en-US" b="1" dirty="0"/>
              <a:t>Mixing of network</a:t>
            </a:r>
          </a:p>
        </p:txBody>
      </p:sp>
      <p:sp>
        <p:nvSpPr>
          <p:cNvPr id="10" name="TextBox 9"/>
          <p:cNvSpPr txBox="1"/>
          <p:nvPr/>
        </p:nvSpPr>
        <p:spPr>
          <a:xfrm>
            <a:off x="129988" y="1707116"/>
            <a:ext cx="8766362" cy="3693319"/>
          </a:xfrm>
          <a:prstGeom prst="rect">
            <a:avLst/>
          </a:prstGeom>
          <a:noFill/>
        </p:spPr>
        <p:txBody>
          <a:bodyPr wrap="square" rtlCol="0">
            <a:spAutoFit/>
          </a:bodyPr>
          <a:lstStyle/>
          <a:p>
            <a:endParaRPr lang="en-US" dirty="0"/>
          </a:p>
          <a:p>
            <a:pPr marL="285750" indent="-285750">
              <a:buFont typeface="Arial" panose="020B0604020202020204" pitchFamily="34" charset="0"/>
              <a:buChar char="•"/>
            </a:pPr>
            <a:r>
              <a:rPr lang="en-US" dirty="0"/>
              <a:t>Modularity based on number of games of played- grouping done accordingly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Two groups-</a:t>
            </a:r>
          </a:p>
          <a:p>
            <a:pPr marL="742896" lvl="1" indent="-285750">
              <a:buFont typeface="Arial" panose="020B0604020202020204" pitchFamily="34" charset="0"/>
              <a:buChar char="•"/>
            </a:pPr>
            <a:r>
              <a:rPr lang="en-US" dirty="0"/>
              <a:t>&lt;50 games,  &gt;= 50 games -- </a:t>
            </a:r>
            <a:r>
              <a:rPr lang="en-IN" dirty="0"/>
              <a:t>Modularity: 0.1216 / 0.4482</a:t>
            </a:r>
            <a:endParaRPr lang="en-US" dirty="0"/>
          </a:p>
          <a:p>
            <a:pPr marL="742896" lvl="1" indent="-285750">
              <a:buFont typeface="Arial" panose="020B0604020202020204" pitchFamily="34" charset="0"/>
              <a:buChar char="•"/>
            </a:pPr>
            <a:r>
              <a:rPr lang="en-IN" dirty="0"/>
              <a:t>&lt;50, 50-99, 100-149and &lt;149 games -- Modularity: 0.0795 / 0.5084</a:t>
            </a:r>
            <a:endParaRPr lang="en-US" dirty="0"/>
          </a:p>
          <a:p>
            <a:pPr marL="742896" lvl="1" indent="-285750">
              <a:buFont typeface="Arial" panose="020B0604020202020204" pitchFamily="34" charset="0"/>
              <a:buChar char="•"/>
            </a:pPr>
            <a:r>
              <a:rPr lang="en-US" dirty="0"/>
              <a:t>Assortative mixing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31093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Using Co-citation To Identify Potential/Unknown Rivals</a:t>
            </a:r>
          </a:p>
        </p:txBody>
      </p:sp>
      <p:sp>
        <p:nvSpPr>
          <p:cNvPr id="4" name="TextBox 3"/>
          <p:cNvSpPr txBox="1"/>
          <p:nvPr/>
        </p:nvSpPr>
        <p:spPr>
          <a:xfrm>
            <a:off x="212358" y="2627096"/>
            <a:ext cx="4275690" cy="2800767"/>
          </a:xfrm>
          <a:prstGeom prst="rect">
            <a:avLst/>
          </a:prstGeom>
          <a:noFill/>
        </p:spPr>
        <p:txBody>
          <a:bodyPr wrap="square" rtlCol="0">
            <a:spAutoFit/>
          </a:bodyPr>
          <a:lstStyle/>
          <a:p>
            <a:pPr algn="ctr"/>
            <a:r>
              <a:rPr lang="en-US" sz="1600" b="1" dirty="0"/>
              <a:t>Co-citation Strength Between Two Players</a:t>
            </a:r>
            <a:endParaRPr lang="en-US" sz="1600" dirty="0"/>
          </a:p>
          <a:p>
            <a:pPr marL="342900" indent="-342900">
              <a:buFont typeface="+mj-lt"/>
              <a:buAutoNum type="arabicPeriod"/>
            </a:pPr>
            <a:r>
              <a:rPr lang="en-US" sz="1600" dirty="0"/>
              <a:t>['</a:t>
            </a:r>
            <a:r>
              <a:rPr lang="en-US" sz="1600" dirty="0" err="1"/>
              <a:t>Snute</a:t>
            </a:r>
            <a:r>
              <a:rPr lang="en-US" sz="1600" dirty="0"/>
              <a:t>', '</a:t>
            </a:r>
            <a:r>
              <a:rPr lang="en-US" sz="1600" dirty="0" err="1"/>
              <a:t>Nerchio</a:t>
            </a:r>
            <a:r>
              <a:rPr lang="en-US" sz="1600" dirty="0"/>
              <a:t>', 250.0]</a:t>
            </a:r>
          </a:p>
          <a:p>
            <a:pPr marL="342900" indent="-342900">
              <a:buFont typeface="+mj-lt"/>
              <a:buAutoNum type="arabicPeriod"/>
            </a:pPr>
            <a:r>
              <a:rPr lang="en-US" sz="1600" dirty="0"/>
              <a:t>['</a:t>
            </a:r>
            <a:r>
              <a:rPr lang="en-US" sz="1600" dirty="0" err="1"/>
              <a:t>Nerchio</a:t>
            </a:r>
            <a:r>
              <a:rPr lang="en-US" sz="1600" dirty="0"/>
              <a:t>', 'Solar', 227.0]</a:t>
            </a:r>
          </a:p>
          <a:p>
            <a:pPr marL="342900" indent="-342900">
              <a:buFont typeface="+mj-lt"/>
              <a:buAutoNum type="arabicPeriod"/>
            </a:pPr>
            <a:r>
              <a:rPr lang="en-US" sz="1600" dirty="0"/>
              <a:t>['</a:t>
            </a:r>
            <a:r>
              <a:rPr lang="en-US" sz="1600" dirty="0" err="1"/>
              <a:t>uThermal</a:t>
            </a:r>
            <a:r>
              <a:rPr lang="en-US" sz="1600" dirty="0"/>
              <a:t>', '</a:t>
            </a:r>
            <a:r>
              <a:rPr lang="en-US" sz="1600" dirty="0" err="1"/>
              <a:t>Polt</a:t>
            </a:r>
            <a:r>
              <a:rPr lang="en-US" sz="1600" dirty="0"/>
              <a:t>', 189.0]</a:t>
            </a:r>
          </a:p>
          <a:p>
            <a:pPr marL="342900" indent="-342900">
              <a:buFont typeface="+mj-lt"/>
              <a:buAutoNum type="arabicPeriod"/>
            </a:pPr>
            <a:r>
              <a:rPr lang="en-US" sz="1600" dirty="0"/>
              <a:t>['</a:t>
            </a:r>
            <a:r>
              <a:rPr lang="en-US" sz="1600" dirty="0" err="1"/>
              <a:t>souL</a:t>
            </a:r>
            <a:r>
              <a:rPr lang="en-US" sz="1600" dirty="0"/>
              <a:t>', '</a:t>
            </a:r>
            <a:r>
              <a:rPr lang="en-US" sz="1600" dirty="0" err="1"/>
              <a:t>Tefel</a:t>
            </a:r>
            <a:r>
              <a:rPr lang="en-US" sz="1600" dirty="0"/>
              <a:t>', 189.0]</a:t>
            </a:r>
          </a:p>
          <a:p>
            <a:pPr marL="342900" indent="-342900">
              <a:buFont typeface="+mj-lt"/>
              <a:buAutoNum type="arabicPeriod"/>
            </a:pPr>
            <a:r>
              <a:rPr lang="en-US" sz="1600" dirty="0"/>
              <a:t>['</a:t>
            </a:r>
            <a:r>
              <a:rPr lang="en-US" sz="1600" dirty="0" err="1"/>
              <a:t>Neeb</a:t>
            </a:r>
            <a:r>
              <a:rPr lang="en-US" sz="1600" dirty="0"/>
              <a:t>', '</a:t>
            </a:r>
            <a:r>
              <a:rPr lang="en-US" sz="1600" dirty="0" err="1"/>
              <a:t>uThermal</a:t>
            </a:r>
            <a:r>
              <a:rPr lang="en-US" sz="1600" dirty="0"/>
              <a:t>', 175.0]</a:t>
            </a:r>
          </a:p>
          <a:p>
            <a:pPr marL="342900" indent="-342900">
              <a:buFont typeface="+mj-lt"/>
              <a:buAutoNum type="arabicPeriod"/>
            </a:pPr>
            <a:r>
              <a:rPr lang="en-US" sz="1600" dirty="0"/>
              <a:t>['</a:t>
            </a:r>
            <a:r>
              <a:rPr lang="en-US" sz="1600" dirty="0" err="1"/>
              <a:t>Nerchio</a:t>
            </a:r>
            <a:r>
              <a:rPr lang="en-US" sz="1600" dirty="0"/>
              <a:t>', '</a:t>
            </a:r>
            <a:r>
              <a:rPr lang="en-US" sz="1600" dirty="0" err="1"/>
              <a:t>Tefel</a:t>
            </a:r>
            <a:r>
              <a:rPr lang="en-US" sz="1600" dirty="0"/>
              <a:t>', 166.0]</a:t>
            </a:r>
          </a:p>
          <a:p>
            <a:pPr marL="342900" indent="-342900">
              <a:buFont typeface="+mj-lt"/>
              <a:buAutoNum type="arabicPeriod"/>
            </a:pPr>
            <a:r>
              <a:rPr lang="en-US" sz="1600" dirty="0"/>
              <a:t>['</a:t>
            </a:r>
            <a:r>
              <a:rPr lang="en-US" sz="1600" dirty="0" err="1"/>
              <a:t>DnS</a:t>
            </a:r>
            <a:r>
              <a:rPr lang="en-US" sz="1600" dirty="0"/>
              <a:t>', '</a:t>
            </a:r>
            <a:r>
              <a:rPr lang="en-US" sz="1600" dirty="0" err="1"/>
              <a:t>PtitDrogo</a:t>
            </a:r>
            <a:r>
              <a:rPr lang="en-US" sz="1600" dirty="0"/>
              <a:t>', 152.0]</a:t>
            </a:r>
          </a:p>
          <a:p>
            <a:pPr marL="342900" indent="-342900">
              <a:buFont typeface="+mj-lt"/>
              <a:buAutoNum type="arabicPeriod"/>
            </a:pPr>
            <a:r>
              <a:rPr lang="en-US" sz="1600" dirty="0"/>
              <a:t>['Bly', '</a:t>
            </a:r>
            <a:r>
              <a:rPr lang="en-US" sz="1600" dirty="0" err="1"/>
              <a:t>ByuN</a:t>
            </a:r>
            <a:r>
              <a:rPr lang="en-US" sz="1600" dirty="0"/>
              <a:t>', 150.0]</a:t>
            </a:r>
          </a:p>
          <a:p>
            <a:pPr marL="342900" indent="-342900">
              <a:buFont typeface="+mj-lt"/>
              <a:buAutoNum type="arabicPeriod"/>
            </a:pPr>
            <a:r>
              <a:rPr lang="en-US" sz="1600" dirty="0"/>
              <a:t>['</a:t>
            </a:r>
            <a:r>
              <a:rPr lang="en-US" sz="1600" dirty="0" err="1"/>
              <a:t>MaSa</a:t>
            </a:r>
            <a:r>
              <a:rPr lang="en-US" sz="1600" dirty="0"/>
              <a:t>', '</a:t>
            </a:r>
            <a:r>
              <a:rPr lang="en-US" sz="1600" dirty="0" err="1"/>
              <a:t>Kelazhur</a:t>
            </a:r>
            <a:r>
              <a:rPr lang="en-US" sz="1600" dirty="0"/>
              <a:t>', 149.0],</a:t>
            </a:r>
          </a:p>
          <a:p>
            <a:pPr marL="342900" indent="-342900">
              <a:buFont typeface="+mj-lt"/>
              <a:buAutoNum type="arabicPeriod"/>
            </a:pPr>
            <a:r>
              <a:rPr lang="en-US" sz="1600" dirty="0"/>
              <a:t>['</a:t>
            </a:r>
            <a:r>
              <a:rPr lang="en-US" sz="1600" dirty="0" err="1"/>
              <a:t>MarineLorD</a:t>
            </a:r>
            <a:r>
              <a:rPr lang="en-US" sz="1600" dirty="0"/>
              <a:t>', '</a:t>
            </a:r>
            <a:r>
              <a:rPr lang="en-US" sz="1600" dirty="0" err="1"/>
              <a:t>ShaDoWn</a:t>
            </a:r>
            <a:r>
              <a:rPr lang="en-US" sz="1600" dirty="0"/>
              <a:t>', 145.0]</a:t>
            </a:r>
          </a:p>
        </p:txBody>
      </p:sp>
      <p:sp>
        <p:nvSpPr>
          <p:cNvPr id="6" name="Oval 5"/>
          <p:cNvSpPr/>
          <p:nvPr/>
        </p:nvSpPr>
        <p:spPr>
          <a:xfrm>
            <a:off x="4691303" y="2686341"/>
            <a:ext cx="905990"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Player A</a:t>
            </a:r>
          </a:p>
        </p:txBody>
      </p:sp>
      <p:cxnSp>
        <p:nvCxnSpPr>
          <p:cNvPr id="8" name="Straight Arrow Connector 7"/>
          <p:cNvCxnSpPr>
            <a:cxnSpLocks/>
            <a:endCxn id="6" idx="5"/>
          </p:cNvCxnSpPr>
          <p:nvPr/>
        </p:nvCxnSpPr>
        <p:spPr>
          <a:xfrm flipH="1" flipV="1">
            <a:off x="5464614" y="3154430"/>
            <a:ext cx="431728" cy="99708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p:cNvCxnSpPr>
            <a:cxnSpLocks/>
            <a:endCxn id="25" idx="3"/>
          </p:cNvCxnSpPr>
          <p:nvPr/>
        </p:nvCxnSpPr>
        <p:spPr>
          <a:xfrm flipV="1">
            <a:off x="6599968" y="3149129"/>
            <a:ext cx="744558" cy="103583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9" name="TextBox 28"/>
          <p:cNvSpPr txBox="1"/>
          <p:nvPr/>
        </p:nvSpPr>
        <p:spPr>
          <a:xfrm>
            <a:off x="129988" y="985434"/>
            <a:ext cx="8766362" cy="1200329"/>
          </a:xfrm>
          <a:prstGeom prst="rect">
            <a:avLst/>
          </a:prstGeom>
          <a:noFill/>
        </p:spPr>
        <p:txBody>
          <a:bodyPr wrap="square" rtlCol="0">
            <a:spAutoFit/>
          </a:bodyPr>
          <a:lstStyle/>
          <a:p>
            <a:r>
              <a:rPr lang="en-US" b="1" dirty="0"/>
              <a:t>Using Co-citation: </a:t>
            </a:r>
            <a:r>
              <a:rPr lang="en-US" dirty="0"/>
              <a:t>Identify potential rivalries and “good” matches for players who have never played each other.  An </a:t>
            </a:r>
            <a:r>
              <a:rPr lang="en-US" b="1" dirty="0"/>
              <a:t>assumption</a:t>
            </a:r>
            <a:r>
              <a:rPr lang="en-US" dirty="0"/>
              <a:t> is made that the weight of two players in a Co-citation matrix is a strong indicator that two nodes/players who have never played each other will generate good matches and may be </a:t>
            </a:r>
            <a:r>
              <a:rPr lang="en-US" b="1" dirty="0"/>
              <a:t>potential/unknown rivals</a:t>
            </a:r>
            <a:r>
              <a:rPr lang="en-US" dirty="0"/>
              <a:t>.</a:t>
            </a:r>
            <a:endParaRPr lang="en-US" b="1" dirty="0"/>
          </a:p>
        </p:txBody>
      </p:sp>
      <p:graphicFrame>
        <p:nvGraphicFramePr>
          <p:cNvPr id="22" name="Diagram 21"/>
          <p:cNvGraphicFramePr/>
          <p:nvPr>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3" name="Picture 22"/>
          <p:cNvPicPr>
            <a:picLocks noChangeAspect="1"/>
          </p:cNvPicPr>
          <p:nvPr/>
        </p:nvPicPr>
        <p:blipFill>
          <a:blip r:embed="rId7"/>
          <a:stretch>
            <a:fillRect/>
          </a:stretch>
        </p:blipFill>
        <p:spPr>
          <a:xfrm>
            <a:off x="4488048" y="4153097"/>
            <a:ext cx="3228415" cy="2073576"/>
          </a:xfrm>
          <a:prstGeom prst="rect">
            <a:avLst/>
          </a:prstGeom>
        </p:spPr>
      </p:pic>
      <p:sp>
        <p:nvSpPr>
          <p:cNvPr id="25" name="Oval 24"/>
          <p:cNvSpPr/>
          <p:nvPr/>
        </p:nvSpPr>
        <p:spPr>
          <a:xfrm>
            <a:off x="7211847" y="2681040"/>
            <a:ext cx="905990"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Player B</a:t>
            </a:r>
          </a:p>
        </p:txBody>
      </p:sp>
      <p:sp>
        <p:nvSpPr>
          <p:cNvPr id="30" name="TextBox 29"/>
          <p:cNvSpPr txBox="1"/>
          <p:nvPr/>
        </p:nvSpPr>
        <p:spPr>
          <a:xfrm>
            <a:off x="5766183" y="2889649"/>
            <a:ext cx="1344706" cy="600164"/>
          </a:xfrm>
          <a:prstGeom prst="rect">
            <a:avLst/>
          </a:prstGeom>
          <a:noFill/>
        </p:spPr>
        <p:txBody>
          <a:bodyPr wrap="square" rtlCol="0">
            <a:spAutoFit/>
          </a:bodyPr>
          <a:lstStyle/>
          <a:p>
            <a:r>
              <a:rPr lang="en-US" sz="1100" b="1" dirty="0">
                <a:solidFill>
                  <a:srgbClr val="FF0000"/>
                </a:solidFill>
              </a:rPr>
              <a:t>These players have never had a match together.</a:t>
            </a:r>
          </a:p>
        </p:txBody>
      </p:sp>
    </p:spTree>
    <p:extLst>
      <p:ext uri="{BB962C8B-B14F-4D97-AF65-F5344CB8AC3E}">
        <p14:creationId xmlns:p14="http://schemas.microsoft.com/office/powerpoint/2010/main" val="1263955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Using Graphlets to Identify Potential/Unknown Rivals</a:t>
            </a:r>
          </a:p>
        </p:txBody>
      </p:sp>
      <p:sp>
        <p:nvSpPr>
          <p:cNvPr id="3" name="Content Placeholder 2"/>
          <p:cNvSpPr>
            <a:spLocks noGrp="1"/>
          </p:cNvSpPr>
          <p:nvPr>
            <p:ph idx="1"/>
          </p:nvPr>
        </p:nvSpPr>
        <p:spPr>
          <a:xfrm>
            <a:off x="244849" y="1174377"/>
            <a:ext cx="8705850" cy="3733800"/>
          </a:xfrm>
        </p:spPr>
        <p:txBody>
          <a:bodyPr/>
          <a:lstStyle/>
          <a:p>
            <a:pPr marL="0" indent="0">
              <a:buNone/>
            </a:pPr>
            <a:endParaRPr lang="en-US" dirty="0"/>
          </a:p>
          <a:p>
            <a:endParaRPr lang="en-US" dirty="0"/>
          </a:p>
        </p:txBody>
      </p:sp>
      <p:sp>
        <p:nvSpPr>
          <p:cNvPr id="4" name="TextBox 3"/>
          <p:cNvSpPr txBox="1"/>
          <p:nvPr/>
        </p:nvSpPr>
        <p:spPr>
          <a:xfrm>
            <a:off x="244849" y="2341319"/>
            <a:ext cx="3750902" cy="3385542"/>
          </a:xfrm>
          <a:prstGeom prst="rect">
            <a:avLst/>
          </a:prstGeom>
          <a:noFill/>
        </p:spPr>
        <p:txBody>
          <a:bodyPr wrap="square" rtlCol="0">
            <a:spAutoFit/>
          </a:bodyPr>
          <a:lstStyle/>
          <a:p>
            <a:pPr algn="ctr"/>
            <a:r>
              <a:rPr lang="en-US" b="1" dirty="0"/>
              <a:t>Two Node Graphlets: 728</a:t>
            </a:r>
          </a:p>
          <a:p>
            <a:endParaRPr lang="en-US" dirty="0"/>
          </a:p>
          <a:p>
            <a:pPr marL="342900" indent="-342900">
              <a:buFont typeface="+mj-lt"/>
              <a:buAutoNum type="arabicPeriod"/>
            </a:pPr>
            <a:r>
              <a:rPr lang="en-US" sz="1600" dirty="0"/>
              <a:t>[['</a:t>
            </a:r>
            <a:r>
              <a:rPr lang="en-US" sz="1600" dirty="0" err="1"/>
              <a:t>Nerchio</a:t>
            </a:r>
            <a:r>
              <a:rPr lang="en-US" sz="1600" dirty="0"/>
              <a:t>', '</a:t>
            </a:r>
            <a:r>
              <a:rPr lang="en-US" sz="1600" dirty="0" err="1"/>
              <a:t>Elazer</a:t>
            </a:r>
            <a:r>
              <a:rPr lang="en-US" sz="1600" dirty="0"/>
              <a:t>', 28.0]</a:t>
            </a:r>
          </a:p>
          <a:p>
            <a:pPr marL="342900" indent="-342900">
              <a:buFont typeface="+mj-lt"/>
              <a:buAutoNum type="arabicPeriod"/>
            </a:pPr>
            <a:r>
              <a:rPr lang="en-US" sz="1600" dirty="0"/>
              <a:t> ['</a:t>
            </a:r>
            <a:r>
              <a:rPr lang="en-US" sz="1600" dirty="0" err="1"/>
              <a:t>PtitDrogo</a:t>
            </a:r>
            <a:r>
              <a:rPr lang="en-US" sz="1600" dirty="0"/>
              <a:t>', '</a:t>
            </a:r>
            <a:r>
              <a:rPr lang="en-US" sz="1600" dirty="0" err="1"/>
              <a:t>MarineLorD</a:t>
            </a:r>
            <a:r>
              <a:rPr lang="en-US" sz="1600" dirty="0"/>
              <a:t>', 27.0]</a:t>
            </a:r>
          </a:p>
          <a:p>
            <a:pPr marL="342900" indent="-342900">
              <a:buFont typeface="+mj-lt"/>
              <a:buAutoNum type="arabicPeriod"/>
            </a:pPr>
            <a:r>
              <a:rPr lang="en-US" sz="1600" dirty="0"/>
              <a:t> ['</a:t>
            </a:r>
            <a:r>
              <a:rPr lang="en-US" sz="1600" dirty="0" err="1"/>
              <a:t>Nerchio</a:t>
            </a:r>
            <a:r>
              <a:rPr lang="en-US" sz="1600" dirty="0"/>
              <a:t>', '</a:t>
            </a:r>
            <a:r>
              <a:rPr lang="en-US" sz="1600" dirty="0" err="1"/>
              <a:t>uThermal</a:t>
            </a:r>
            <a:r>
              <a:rPr lang="en-US" sz="1600" dirty="0"/>
              <a:t>', 25.0]</a:t>
            </a:r>
          </a:p>
          <a:p>
            <a:pPr marL="342900" indent="-342900">
              <a:buFont typeface="+mj-lt"/>
              <a:buAutoNum type="arabicPeriod"/>
            </a:pPr>
            <a:r>
              <a:rPr lang="en-US" sz="1600" dirty="0"/>
              <a:t> ['</a:t>
            </a:r>
            <a:r>
              <a:rPr lang="en-US" sz="1600" dirty="0" err="1"/>
              <a:t>souL</a:t>
            </a:r>
            <a:r>
              <a:rPr lang="en-US" sz="1600" dirty="0"/>
              <a:t>', '</a:t>
            </a:r>
            <a:r>
              <a:rPr lang="en-US" sz="1600" dirty="0" err="1"/>
              <a:t>DaNa</a:t>
            </a:r>
            <a:r>
              <a:rPr lang="en-US" sz="1600" dirty="0"/>
              <a:t>', 21.0]</a:t>
            </a:r>
          </a:p>
          <a:p>
            <a:pPr marL="342900" indent="-342900">
              <a:buFont typeface="+mj-lt"/>
              <a:buAutoNum type="arabicPeriod"/>
            </a:pPr>
            <a:r>
              <a:rPr lang="en-US" sz="1600" dirty="0"/>
              <a:t> ['</a:t>
            </a:r>
            <a:r>
              <a:rPr lang="en-US" sz="1600" dirty="0" err="1"/>
              <a:t>Snute</a:t>
            </a:r>
            <a:r>
              <a:rPr lang="en-US" sz="1600" dirty="0"/>
              <a:t>', '</a:t>
            </a:r>
            <a:r>
              <a:rPr lang="en-US" sz="1600" dirty="0" err="1"/>
              <a:t>uThermal</a:t>
            </a:r>
            <a:r>
              <a:rPr lang="en-US" sz="1600" dirty="0"/>
              <a:t>', 18.0]</a:t>
            </a:r>
          </a:p>
          <a:p>
            <a:pPr marL="342900" indent="-342900">
              <a:buFont typeface="+mj-lt"/>
              <a:buAutoNum type="arabicPeriod"/>
            </a:pPr>
            <a:r>
              <a:rPr lang="en-US" sz="1600" dirty="0"/>
              <a:t> ['</a:t>
            </a:r>
            <a:r>
              <a:rPr lang="en-US" sz="1600" dirty="0" err="1"/>
              <a:t>Neeb</a:t>
            </a:r>
            <a:r>
              <a:rPr lang="en-US" sz="1600" dirty="0"/>
              <a:t>', '</a:t>
            </a:r>
            <a:r>
              <a:rPr lang="en-US" sz="1600" dirty="0" err="1"/>
              <a:t>MaSa</a:t>
            </a:r>
            <a:r>
              <a:rPr lang="en-US" sz="1600" dirty="0"/>
              <a:t>', 18.0]</a:t>
            </a:r>
          </a:p>
          <a:p>
            <a:pPr marL="342900" indent="-342900">
              <a:buFont typeface="+mj-lt"/>
              <a:buAutoNum type="arabicPeriod"/>
            </a:pPr>
            <a:r>
              <a:rPr lang="en-US" sz="1600" dirty="0"/>
              <a:t> ['</a:t>
            </a:r>
            <a:r>
              <a:rPr lang="en-US" sz="1600" dirty="0" err="1"/>
              <a:t>DnS</a:t>
            </a:r>
            <a:r>
              <a:rPr lang="en-US" sz="1600" dirty="0"/>
              <a:t>', '</a:t>
            </a:r>
            <a:r>
              <a:rPr lang="en-US" sz="1600" dirty="0" err="1"/>
              <a:t>Dayshi</a:t>
            </a:r>
            <a:r>
              <a:rPr lang="en-US" sz="1600" dirty="0"/>
              <a:t>', 18.0]</a:t>
            </a:r>
          </a:p>
          <a:p>
            <a:pPr marL="342900" indent="-342900">
              <a:buFont typeface="+mj-lt"/>
              <a:buAutoNum type="arabicPeriod"/>
            </a:pPr>
            <a:r>
              <a:rPr lang="en-US" sz="1600" dirty="0"/>
              <a:t> ['</a:t>
            </a:r>
            <a:r>
              <a:rPr lang="en-US" sz="1600" dirty="0" err="1"/>
              <a:t>Lilbow</a:t>
            </a:r>
            <a:r>
              <a:rPr lang="en-US" sz="1600" dirty="0"/>
              <a:t>', '</a:t>
            </a:r>
            <a:r>
              <a:rPr lang="en-US" sz="1600" dirty="0" err="1"/>
              <a:t>ShaDoWn</a:t>
            </a:r>
            <a:r>
              <a:rPr lang="en-US" sz="1600" dirty="0"/>
              <a:t>', 18.0]</a:t>
            </a:r>
          </a:p>
          <a:p>
            <a:pPr marL="342900" indent="-342900">
              <a:buFont typeface="+mj-lt"/>
              <a:buAutoNum type="arabicPeriod"/>
            </a:pPr>
            <a:r>
              <a:rPr lang="en-US" sz="1600" dirty="0"/>
              <a:t> ['</a:t>
            </a:r>
            <a:r>
              <a:rPr lang="en-US" sz="1600" dirty="0" err="1"/>
              <a:t>Neeb</a:t>
            </a:r>
            <a:r>
              <a:rPr lang="en-US" sz="1600" dirty="0"/>
              <a:t>', 'Scarlett', 18.0]</a:t>
            </a:r>
          </a:p>
          <a:p>
            <a:pPr marL="342900" indent="-342900">
              <a:buFont typeface="+mj-lt"/>
              <a:buAutoNum type="arabicPeriod"/>
            </a:pPr>
            <a:r>
              <a:rPr lang="en-US" sz="1600" dirty="0"/>
              <a:t> ['</a:t>
            </a:r>
            <a:r>
              <a:rPr lang="en-US" sz="1600" dirty="0" err="1"/>
              <a:t>Lilbow</a:t>
            </a:r>
            <a:r>
              <a:rPr lang="en-US" sz="1600" dirty="0"/>
              <a:t>', '</a:t>
            </a:r>
            <a:r>
              <a:rPr lang="en-US" sz="1600" dirty="0" err="1"/>
              <a:t>MarineLorD</a:t>
            </a:r>
            <a:r>
              <a:rPr lang="en-US" sz="1600" dirty="0"/>
              <a:t>', 17.0]]</a:t>
            </a:r>
            <a:endParaRPr lang="en-US" dirty="0"/>
          </a:p>
          <a:p>
            <a:endParaRPr lang="en-US" dirty="0"/>
          </a:p>
        </p:txBody>
      </p:sp>
      <p:sp>
        <p:nvSpPr>
          <p:cNvPr id="5" name="TextBox 4"/>
          <p:cNvSpPr txBox="1"/>
          <p:nvPr/>
        </p:nvSpPr>
        <p:spPr>
          <a:xfrm>
            <a:off x="4937631" y="2275404"/>
            <a:ext cx="4343400" cy="3108543"/>
          </a:xfrm>
          <a:prstGeom prst="rect">
            <a:avLst/>
          </a:prstGeom>
          <a:noFill/>
        </p:spPr>
        <p:txBody>
          <a:bodyPr wrap="square" rtlCol="0">
            <a:spAutoFit/>
          </a:bodyPr>
          <a:lstStyle/>
          <a:p>
            <a:pPr algn="ctr"/>
            <a:r>
              <a:rPr lang="en-US" b="1" dirty="0"/>
              <a:t>Three Node Graphlet: 3134</a:t>
            </a:r>
          </a:p>
          <a:p>
            <a:endParaRPr lang="en-US" dirty="0"/>
          </a:p>
          <a:p>
            <a:pPr marL="342900" indent="-342900">
              <a:buFont typeface="+mj-lt"/>
              <a:buAutoNum type="arabicPeriod"/>
            </a:pPr>
            <a:r>
              <a:rPr lang="en-US" sz="1600" dirty="0"/>
              <a:t>['</a:t>
            </a:r>
            <a:r>
              <a:rPr lang="en-US" sz="1600" dirty="0" err="1"/>
              <a:t>MaNa</a:t>
            </a:r>
            <a:r>
              <a:rPr lang="en-US" sz="1600" dirty="0"/>
              <a:t>', '</a:t>
            </a:r>
            <a:r>
              <a:rPr lang="en-US" sz="1600" dirty="0" err="1"/>
              <a:t>Nerchio</a:t>
            </a:r>
            <a:r>
              <a:rPr lang="en-US" sz="1600" dirty="0"/>
              <a:t>', '</a:t>
            </a:r>
            <a:r>
              <a:rPr lang="en-US" sz="1600" dirty="0" err="1"/>
              <a:t>Elazer</a:t>
            </a:r>
            <a:r>
              <a:rPr lang="en-US" sz="1600" dirty="0"/>
              <a:t>', 43.0]</a:t>
            </a:r>
          </a:p>
          <a:p>
            <a:pPr marL="342900" indent="-342900">
              <a:buFont typeface="+mj-lt"/>
              <a:buAutoNum type="arabicPeriod"/>
            </a:pPr>
            <a:r>
              <a:rPr lang="en-US" sz="1600" dirty="0"/>
              <a:t>['</a:t>
            </a:r>
            <a:r>
              <a:rPr lang="en-US" sz="1600" dirty="0" err="1"/>
              <a:t>MaNa</a:t>
            </a:r>
            <a:r>
              <a:rPr lang="en-US" sz="1600" dirty="0"/>
              <a:t>', '</a:t>
            </a:r>
            <a:r>
              <a:rPr lang="en-US" sz="1600" dirty="0" err="1"/>
              <a:t>Nerchio</a:t>
            </a:r>
            <a:r>
              <a:rPr lang="en-US" sz="1600" dirty="0"/>
              <a:t>', '</a:t>
            </a:r>
            <a:r>
              <a:rPr lang="en-US" sz="1600" dirty="0" err="1"/>
              <a:t>uThermal</a:t>
            </a:r>
            <a:r>
              <a:rPr lang="en-US" sz="1600" dirty="0"/>
              <a:t>', 40.0]</a:t>
            </a:r>
          </a:p>
          <a:p>
            <a:pPr marL="342900" indent="-342900">
              <a:buFont typeface="+mj-lt"/>
              <a:buAutoNum type="arabicPeriod"/>
            </a:pPr>
            <a:r>
              <a:rPr lang="en-US" sz="1600" dirty="0"/>
              <a:t> ['</a:t>
            </a:r>
            <a:r>
              <a:rPr lang="en-US" sz="1600" dirty="0" err="1"/>
              <a:t>PtitDrogo</a:t>
            </a:r>
            <a:r>
              <a:rPr lang="en-US" sz="1600" dirty="0"/>
              <a:t>', '</a:t>
            </a:r>
            <a:r>
              <a:rPr lang="en-US" sz="1600" dirty="0" err="1"/>
              <a:t>MarineLorD</a:t>
            </a:r>
            <a:r>
              <a:rPr lang="en-US" sz="1600" dirty="0"/>
              <a:t>', '</a:t>
            </a:r>
            <a:r>
              <a:rPr lang="en-US" sz="1600" dirty="0" err="1"/>
              <a:t>DnS</a:t>
            </a:r>
            <a:r>
              <a:rPr lang="en-US" sz="1600" dirty="0"/>
              <a:t>', 39.0]</a:t>
            </a:r>
          </a:p>
          <a:p>
            <a:pPr marL="342900" indent="-342900">
              <a:buFont typeface="+mj-lt"/>
              <a:buAutoNum type="arabicPeriod"/>
            </a:pPr>
            <a:r>
              <a:rPr lang="en-US" sz="1600" dirty="0"/>
              <a:t> ['</a:t>
            </a:r>
            <a:r>
              <a:rPr lang="en-US" sz="1600" dirty="0" err="1"/>
              <a:t>Elazer</a:t>
            </a:r>
            <a:r>
              <a:rPr lang="en-US" sz="1600" dirty="0"/>
              <a:t>', '</a:t>
            </a:r>
            <a:r>
              <a:rPr lang="en-US" sz="1600" dirty="0" err="1"/>
              <a:t>Nerchio</a:t>
            </a:r>
            <a:r>
              <a:rPr lang="en-US" sz="1600" dirty="0"/>
              <a:t>', 'Guru', 37.0]</a:t>
            </a:r>
          </a:p>
          <a:p>
            <a:pPr marL="342900" indent="-342900">
              <a:buFont typeface="+mj-lt"/>
              <a:buAutoNum type="arabicPeriod"/>
            </a:pPr>
            <a:r>
              <a:rPr lang="en-US" sz="1600" dirty="0"/>
              <a:t> ['</a:t>
            </a:r>
            <a:r>
              <a:rPr lang="en-US" sz="1600" dirty="0" err="1"/>
              <a:t>DaNa</a:t>
            </a:r>
            <a:r>
              <a:rPr lang="en-US" sz="1600" dirty="0"/>
              <a:t>', '</a:t>
            </a:r>
            <a:r>
              <a:rPr lang="en-US" sz="1600" dirty="0" err="1"/>
              <a:t>Nerchio</a:t>
            </a:r>
            <a:r>
              <a:rPr lang="en-US" sz="1600" dirty="0"/>
              <a:t>', '</a:t>
            </a:r>
            <a:r>
              <a:rPr lang="en-US" sz="1600" dirty="0" err="1"/>
              <a:t>uThermal</a:t>
            </a:r>
            <a:r>
              <a:rPr lang="en-US" sz="1600" dirty="0"/>
              <a:t>', 36.0]</a:t>
            </a:r>
          </a:p>
          <a:p>
            <a:pPr marL="342900" indent="-342900">
              <a:buFont typeface="+mj-lt"/>
              <a:buAutoNum type="arabicPeriod"/>
            </a:pPr>
            <a:r>
              <a:rPr lang="en-US" sz="1600" dirty="0"/>
              <a:t>['</a:t>
            </a:r>
            <a:r>
              <a:rPr lang="en-US" sz="1600" dirty="0" err="1"/>
              <a:t>PtitDrogo</a:t>
            </a:r>
            <a:r>
              <a:rPr lang="en-US" sz="1600" dirty="0"/>
              <a:t>', '</a:t>
            </a:r>
            <a:r>
              <a:rPr lang="en-US" sz="1600" dirty="0" err="1"/>
              <a:t>MarineLorD</a:t>
            </a:r>
            <a:r>
              <a:rPr lang="en-US" sz="1600" dirty="0"/>
              <a:t>', 'Denver', 35.0]</a:t>
            </a:r>
          </a:p>
          <a:p>
            <a:pPr marL="342900" indent="-342900">
              <a:buFont typeface="+mj-lt"/>
              <a:buAutoNum type="arabicPeriod"/>
            </a:pPr>
            <a:r>
              <a:rPr lang="en-US" sz="1600" dirty="0"/>
              <a:t>['</a:t>
            </a:r>
            <a:r>
              <a:rPr lang="en-US" sz="1600" dirty="0" err="1"/>
              <a:t>DaNa</a:t>
            </a:r>
            <a:r>
              <a:rPr lang="en-US" sz="1600" dirty="0"/>
              <a:t>', '</a:t>
            </a:r>
            <a:r>
              <a:rPr lang="en-US" sz="1600" dirty="0" err="1"/>
              <a:t>souL</a:t>
            </a:r>
            <a:r>
              <a:rPr lang="en-US" sz="1600" dirty="0"/>
              <a:t>', '</a:t>
            </a:r>
            <a:r>
              <a:rPr lang="en-US" sz="1600" dirty="0" err="1"/>
              <a:t>Basior</a:t>
            </a:r>
            <a:r>
              <a:rPr lang="en-US" sz="1600" dirty="0"/>
              <a:t>', 35.0]</a:t>
            </a:r>
          </a:p>
          <a:p>
            <a:pPr marL="342900" indent="-342900">
              <a:buFont typeface="+mj-lt"/>
              <a:buAutoNum type="arabicPeriod"/>
            </a:pPr>
            <a:r>
              <a:rPr lang="en-US" sz="1600" dirty="0"/>
              <a:t>['</a:t>
            </a:r>
            <a:r>
              <a:rPr lang="en-US" sz="1600" dirty="0" err="1"/>
              <a:t>Neeb</a:t>
            </a:r>
            <a:r>
              <a:rPr lang="en-US" sz="1600" dirty="0"/>
              <a:t>', '</a:t>
            </a:r>
            <a:r>
              <a:rPr lang="en-US" sz="1600" dirty="0" err="1"/>
              <a:t>Nerchio</a:t>
            </a:r>
            <a:r>
              <a:rPr lang="en-US" sz="1600" dirty="0"/>
              <a:t>', '</a:t>
            </a:r>
            <a:r>
              <a:rPr lang="en-US" sz="1600" dirty="0" err="1"/>
              <a:t>uThermal</a:t>
            </a:r>
            <a:r>
              <a:rPr lang="en-US" sz="1600" dirty="0"/>
              <a:t>', 34.0]</a:t>
            </a:r>
          </a:p>
          <a:p>
            <a:pPr marL="342900" indent="-342900">
              <a:buFont typeface="+mj-lt"/>
              <a:buAutoNum type="arabicPeriod"/>
            </a:pPr>
            <a:r>
              <a:rPr lang="en-US" sz="1600" dirty="0"/>
              <a:t> ['Strange', '</a:t>
            </a:r>
            <a:r>
              <a:rPr lang="en-US" sz="1600" dirty="0" err="1"/>
              <a:t>Elazer</a:t>
            </a:r>
            <a:r>
              <a:rPr lang="en-US" sz="1600" dirty="0"/>
              <a:t>', '</a:t>
            </a:r>
            <a:r>
              <a:rPr lang="en-US" sz="1600" dirty="0" err="1"/>
              <a:t>Nerchio</a:t>
            </a:r>
            <a:r>
              <a:rPr lang="en-US" sz="1600" dirty="0"/>
              <a:t>', 34.0]</a:t>
            </a:r>
          </a:p>
          <a:p>
            <a:pPr marL="342900" indent="-342900">
              <a:buFont typeface="+mj-lt"/>
              <a:buAutoNum type="arabicPeriod"/>
            </a:pPr>
            <a:r>
              <a:rPr lang="en-US" sz="1600" dirty="0"/>
              <a:t> ['</a:t>
            </a:r>
            <a:r>
              <a:rPr lang="en-US" sz="1600" dirty="0" err="1"/>
              <a:t>Snute</a:t>
            </a:r>
            <a:r>
              <a:rPr lang="en-US" sz="1600" dirty="0"/>
              <a:t>', '</a:t>
            </a:r>
            <a:r>
              <a:rPr lang="en-US" sz="1600" dirty="0" err="1"/>
              <a:t>Elazer</a:t>
            </a:r>
            <a:r>
              <a:rPr lang="en-US" sz="1600" dirty="0"/>
              <a:t>', '</a:t>
            </a:r>
            <a:r>
              <a:rPr lang="en-US" sz="1600" dirty="0" err="1"/>
              <a:t>Nerchio</a:t>
            </a:r>
            <a:r>
              <a:rPr lang="en-US" sz="1600" dirty="0"/>
              <a:t>', 33.0]</a:t>
            </a:r>
          </a:p>
        </p:txBody>
      </p:sp>
      <p:sp>
        <p:nvSpPr>
          <p:cNvPr id="6" name="Oval 5"/>
          <p:cNvSpPr/>
          <p:nvPr/>
        </p:nvSpPr>
        <p:spPr>
          <a:xfrm>
            <a:off x="802967" y="5641340"/>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p:cNvSpPr/>
          <p:nvPr/>
        </p:nvSpPr>
        <p:spPr>
          <a:xfrm>
            <a:off x="2478807" y="5641340"/>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p:cNvCxnSpPr>
            <a:cxnSpLocks/>
          </p:cNvCxnSpPr>
          <p:nvPr/>
        </p:nvCxnSpPr>
        <p:spPr>
          <a:xfrm flipH="1">
            <a:off x="1499560" y="5791624"/>
            <a:ext cx="947162" cy="978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p:cNvCxnSpPr>
            <a:cxnSpLocks/>
          </p:cNvCxnSpPr>
          <p:nvPr/>
        </p:nvCxnSpPr>
        <p:spPr>
          <a:xfrm flipV="1">
            <a:off x="1499560" y="5966951"/>
            <a:ext cx="941987"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Oval 17"/>
          <p:cNvSpPr/>
          <p:nvPr/>
        </p:nvSpPr>
        <p:spPr>
          <a:xfrm>
            <a:off x="4660247" y="5455353"/>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p:cNvSpPr/>
          <p:nvPr/>
        </p:nvSpPr>
        <p:spPr>
          <a:xfrm>
            <a:off x="6336087" y="5455353"/>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0" name="Straight Arrow Connector 19"/>
          <p:cNvCxnSpPr>
            <a:cxnSpLocks/>
          </p:cNvCxnSpPr>
          <p:nvPr/>
        </p:nvCxnSpPr>
        <p:spPr>
          <a:xfrm flipH="1">
            <a:off x="5356840" y="5605637"/>
            <a:ext cx="947162" cy="978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p:cNvCxnSpPr>
            <a:cxnSpLocks/>
          </p:cNvCxnSpPr>
          <p:nvPr/>
        </p:nvCxnSpPr>
        <p:spPr>
          <a:xfrm flipV="1">
            <a:off x="5356840" y="5780964"/>
            <a:ext cx="941987"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6" name="Oval 25"/>
          <p:cNvSpPr/>
          <p:nvPr/>
        </p:nvSpPr>
        <p:spPr>
          <a:xfrm>
            <a:off x="8052828" y="5455353"/>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Arrow Connector 26"/>
          <p:cNvCxnSpPr>
            <a:cxnSpLocks/>
          </p:cNvCxnSpPr>
          <p:nvPr/>
        </p:nvCxnSpPr>
        <p:spPr>
          <a:xfrm flipH="1">
            <a:off x="7073581" y="5605637"/>
            <a:ext cx="947162" cy="978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a:cxnSpLocks/>
          </p:cNvCxnSpPr>
          <p:nvPr/>
        </p:nvCxnSpPr>
        <p:spPr>
          <a:xfrm flipV="1">
            <a:off x="7073581" y="5780964"/>
            <a:ext cx="941987"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9" name="TextBox 28"/>
          <p:cNvSpPr txBox="1"/>
          <p:nvPr/>
        </p:nvSpPr>
        <p:spPr>
          <a:xfrm>
            <a:off x="129988" y="985434"/>
            <a:ext cx="8766362" cy="1200329"/>
          </a:xfrm>
          <a:prstGeom prst="rect">
            <a:avLst/>
          </a:prstGeom>
          <a:noFill/>
        </p:spPr>
        <p:txBody>
          <a:bodyPr wrap="square" rtlCol="0">
            <a:spAutoFit/>
          </a:bodyPr>
          <a:lstStyle/>
          <a:p>
            <a:r>
              <a:rPr lang="en-US" b="1" dirty="0"/>
              <a:t>Using Graphlets: </a:t>
            </a:r>
            <a:r>
              <a:rPr lang="en-US" dirty="0"/>
              <a:t>Identify potential rivalries and “good” matches for players who have never played each other.  An </a:t>
            </a:r>
            <a:r>
              <a:rPr lang="en-US" b="1" dirty="0"/>
              <a:t>assumption</a:t>
            </a:r>
            <a:r>
              <a:rPr lang="en-US" dirty="0"/>
              <a:t> is made that the number of matches between neighbors of neighbors is a strong indicator that two nodes/players who have never played each other will generate good matches and may be </a:t>
            </a:r>
            <a:r>
              <a:rPr lang="en-US" b="1" dirty="0"/>
              <a:t>potential/unknown rivals</a:t>
            </a:r>
            <a:r>
              <a:rPr lang="en-US" dirty="0"/>
              <a:t>.</a:t>
            </a:r>
            <a:endParaRPr lang="en-US" b="1" dirty="0"/>
          </a:p>
        </p:txBody>
      </p:sp>
      <p:graphicFrame>
        <p:nvGraphicFramePr>
          <p:cNvPr id="22" name="Diagram 21"/>
          <p:cNvGraphicFramePr/>
          <p:nvPr>
            <p:extLst>
              <p:ext uri="{D42A27DB-BD31-4B8C-83A1-F6EECF244321}">
                <p14:modId xmlns:p14="http://schemas.microsoft.com/office/powerpoint/2010/main" val="1416868204"/>
              </p:ext>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09705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1450" y="1"/>
            <a:ext cx="8724900" cy="771525"/>
          </a:xfrm>
        </p:spPr>
        <p:txBody>
          <a:bodyPr>
            <a:normAutofit/>
          </a:bodyPr>
          <a:lstStyle/>
          <a:p>
            <a:pPr algn="ctr"/>
            <a:r>
              <a:rPr lang="en-US" dirty="0"/>
              <a:t>Using Graphlets to Identify Potential Rivals</a:t>
            </a:r>
          </a:p>
        </p:txBody>
      </p:sp>
      <p:sp>
        <p:nvSpPr>
          <p:cNvPr id="3" name="Content Placeholder 2"/>
          <p:cNvSpPr>
            <a:spLocks noGrp="1"/>
          </p:cNvSpPr>
          <p:nvPr>
            <p:ph idx="1"/>
          </p:nvPr>
        </p:nvSpPr>
        <p:spPr>
          <a:xfrm>
            <a:off x="200026" y="1143000"/>
            <a:ext cx="8705850" cy="3733800"/>
          </a:xfrm>
        </p:spPr>
        <p:txBody>
          <a:bodyPr/>
          <a:lstStyle/>
          <a:p>
            <a:pPr marL="0" indent="0">
              <a:buNone/>
            </a:pPr>
            <a:endParaRPr lang="en-US" dirty="0"/>
          </a:p>
          <a:p>
            <a:endParaRPr lang="en-US" dirty="0"/>
          </a:p>
        </p:txBody>
      </p:sp>
      <p:sp>
        <p:nvSpPr>
          <p:cNvPr id="4" name="TextBox 3"/>
          <p:cNvSpPr txBox="1"/>
          <p:nvPr/>
        </p:nvSpPr>
        <p:spPr>
          <a:xfrm>
            <a:off x="102178" y="1146151"/>
            <a:ext cx="4056238" cy="3662541"/>
          </a:xfrm>
          <a:prstGeom prst="rect">
            <a:avLst/>
          </a:prstGeom>
          <a:noFill/>
        </p:spPr>
        <p:txBody>
          <a:bodyPr wrap="square" rtlCol="0">
            <a:spAutoFit/>
          </a:bodyPr>
          <a:lstStyle/>
          <a:p>
            <a:r>
              <a:rPr lang="en-US" b="1" dirty="0"/>
              <a:t>3 Node, Triangle Graphlets: 180</a:t>
            </a:r>
          </a:p>
          <a:p>
            <a:endParaRPr lang="en-US" dirty="0"/>
          </a:p>
          <a:p>
            <a:pPr marL="342900" indent="-342900">
              <a:buFont typeface="+mj-lt"/>
              <a:buAutoNum type="arabicPeriod"/>
            </a:pPr>
            <a:r>
              <a:rPr lang="en-US" sz="1600" dirty="0"/>
              <a:t>['</a:t>
            </a:r>
            <a:r>
              <a:rPr lang="en-US" sz="1600" dirty="0" err="1"/>
              <a:t>Lilbow</a:t>
            </a:r>
            <a:r>
              <a:rPr lang="en-US" sz="1600" dirty="0"/>
              <a:t>', '</a:t>
            </a:r>
            <a:r>
              <a:rPr lang="en-US" sz="1600" dirty="0" err="1"/>
              <a:t>PtitDrogo</a:t>
            </a:r>
            <a:r>
              <a:rPr lang="en-US" sz="1600" dirty="0"/>
              <a:t>', '</a:t>
            </a:r>
            <a:r>
              <a:rPr lang="en-US" sz="1600" dirty="0" err="1"/>
              <a:t>MarineLorD</a:t>
            </a:r>
            <a:r>
              <a:rPr lang="en-US" sz="1600" dirty="0"/>
              <a:t>', 52.0]</a:t>
            </a:r>
          </a:p>
          <a:p>
            <a:pPr marL="342900" indent="-342900">
              <a:buFont typeface="+mj-lt"/>
              <a:buAutoNum type="arabicPeriod"/>
            </a:pPr>
            <a:r>
              <a:rPr lang="en-US" sz="1600" dirty="0"/>
              <a:t>['</a:t>
            </a:r>
            <a:r>
              <a:rPr lang="en-US" sz="1600" dirty="0" err="1"/>
              <a:t>Harstem</a:t>
            </a:r>
            <a:r>
              <a:rPr lang="en-US" sz="1600" dirty="0"/>
              <a:t>', '</a:t>
            </a:r>
            <a:r>
              <a:rPr lang="en-US" sz="1600" dirty="0" err="1"/>
              <a:t>Nerchio</a:t>
            </a:r>
            <a:r>
              <a:rPr lang="en-US" sz="1600" dirty="0"/>
              <a:t>', '</a:t>
            </a:r>
            <a:r>
              <a:rPr lang="en-US" sz="1600" dirty="0" err="1"/>
              <a:t>uThermal</a:t>
            </a:r>
            <a:r>
              <a:rPr lang="en-US" sz="1600" dirty="0"/>
              <a:t>', 49.0]</a:t>
            </a:r>
          </a:p>
          <a:p>
            <a:pPr marL="342900" indent="-342900">
              <a:buFont typeface="+mj-lt"/>
              <a:buAutoNum type="arabicPeriod"/>
            </a:pPr>
            <a:r>
              <a:rPr lang="en-US" sz="1600" dirty="0"/>
              <a:t>['</a:t>
            </a:r>
            <a:r>
              <a:rPr lang="en-US" sz="1600" dirty="0" err="1"/>
              <a:t>PtitDrogo</a:t>
            </a:r>
            <a:r>
              <a:rPr lang="en-US" sz="1600" dirty="0"/>
              <a:t>', '</a:t>
            </a:r>
            <a:r>
              <a:rPr lang="en-US" sz="1600" dirty="0" err="1"/>
              <a:t>MarineLorD</a:t>
            </a:r>
            <a:r>
              <a:rPr lang="en-US" sz="1600" dirty="0"/>
              <a:t>', '</a:t>
            </a:r>
            <a:r>
              <a:rPr lang="en-US" sz="1600" dirty="0" err="1"/>
              <a:t>Dayshi</a:t>
            </a:r>
            <a:r>
              <a:rPr lang="en-US" sz="1600" dirty="0"/>
              <a:t>', 48.0]</a:t>
            </a:r>
          </a:p>
          <a:p>
            <a:pPr marL="342900" indent="-342900">
              <a:buFont typeface="+mj-lt"/>
              <a:buAutoNum type="arabicPeriod"/>
            </a:pPr>
            <a:r>
              <a:rPr lang="en-US" sz="1600" dirty="0"/>
              <a:t>['</a:t>
            </a:r>
            <a:r>
              <a:rPr lang="en-US" sz="1600" dirty="0" err="1"/>
              <a:t>Nerchio</a:t>
            </a:r>
            <a:r>
              <a:rPr lang="en-US" sz="1600" dirty="0"/>
              <a:t>', '</a:t>
            </a:r>
            <a:r>
              <a:rPr lang="en-US" sz="1600" dirty="0" err="1"/>
              <a:t>DaNa</a:t>
            </a:r>
            <a:r>
              <a:rPr lang="en-US" sz="1600" dirty="0"/>
              <a:t>', '</a:t>
            </a:r>
            <a:r>
              <a:rPr lang="en-US" sz="1600" dirty="0" err="1"/>
              <a:t>Elazer</a:t>
            </a:r>
            <a:r>
              <a:rPr lang="en-US" sz="1600" dirty="0"/>
              <a:t>', 47.0]</a:t>
            </a:r>
          </a:p>
          <a:p>
            <a:pPr marL="342900" indent="-342900">
              <a:buFont typeface="+mj-lt"/>
              <a:buAutoNum type="arabicPeriod"/>
            </a:pPr>
            <a:r>
              <a:rPr lang="en-US" sz="1600" dirty="0"/>
              <a:t>['</a:t>
            </a:r>
            <a:r>
              <a:rPr lang="en-US" sz="1600" dirty="0" err="1"/>
              <a:t>ArT</a:t>
            </a:r>
            <a:r>
              <a:rPr lang="en-US" sz="1600" dirty="0"/>
              <a:t>', '</a:t>
            </a:r>
            <a:r>
              <a:rPr lang="en-US" sz="1600" dirty="0" err="1"/>
              <a:t>souL</a:t>
            </a:r>
            <a:r>
              <a:rPr lang="en-US" sz="1600" dirty="0"/>
              <a:t>', '</a:t>
            </a:r>
            <a:r>
              <a:rPr lang="en-US" sz="1600" dirty="0" err="1"/>
              <a:t>DaNa</a:t>
            </a:r>
            <a:r>
              <a:rPr lang="en-US" sz="1600" dirty="0"/>
              <a:t>', 41.0]</a:t>
            </a:r>
          </a:p>
          <a:p>
            <a:pPr marL="342900" indent="-342900">
              <a:buFont typeface="+mj-lt"/>
              <a:buAutoNum type="arabicPeriod"/>
            </a:pPr>
            <a:r>
              <a:rPr lang="en-US" sz="1600" dirty="0"/>
              <a:t>['Happy', '</a:t>
            </a:r>
            <a:r>
              <a:rPr lang="en-US" sz="1600" dirty="0" err="1"/>
              <a:t>Nerchio</a:t>
            </a:r>
            <a:r>
              <a:rPr lang="en-US" sz="1600" dirty="0"/>
              <a:t>', '</a:t>
            </a:r>
            <a:r>
              <a:rPr lang="en-US" sz="1600" dirty="0" err="1"/>
              <a:t>Elazer</a:t>
            </a:r>
            <a:r>
              <a:rPr lang="en-US" sz="1600" dirty="0"/>
              <a:t>', 41.0]</a:t>
            </a:r>
          </a:p>
          <a:p>
            <a:pPr marL="342900" indent="-342900">
              <a:buFont typeface="+mj-lt"/>
              <a:buAutoNum type="arabicPeriod"/>
            </a:pPr>
            <a:r>
              <a:rPr lang="en-US" sz="1600" dirty="0"/>
              <a:t>['Bly', '</a:t>
            </a:r>
            <a:r>
              <a:rPr lang="en-US" sz="1600" dirty="0" err="1"/>
              <a:t>Nerchio</a:t>
            </a:r>
            <a:r>
              <a:rPr lang="en-US" sz="1600" dirty="0"/>
              <a:t>', '</a:t>
            </a:r>
            <a:r>
              <a:rPr lang="en-US" sz="1600" dirty="0" err="1"/>
              <a:t>uThermal</a:t>
            </a:r>
            <a:r>
              <a:rPr lang="en-US" sz="1600" dirty="0"/>
              <a:t>', 40.0]</a:t>
            </a:r>
          </a:p>
          <a:p>
            <a:pPr marL="342900" indent="-342900">
              <a:buFont typeface="+mj-lt"/>
              <a:buAutoNum type="arabicPeriod"/>
            </a:pPr>
            <a:r>
              <a:rPr lang="en-US" sz="1600" dirty="0"/>
              <a:t>['</a:t>
            </a:r>
            <a:r>
              <a:rPr lang="en-US" sz="1600" dirty="0" err="1"/>
              <a:t>Rodzyn</a:t>
            </a:r>
            <a:r>
              <a:rPr lang="en-US" sz="1600" dirty="0"/>
              <a:t>', '</a:t>
            </a:r>
            <a:r>
              <a:rPr lang="en-US" sz="1600" dirty="0" err="1"/>
              <a:t>ArT</a:t>
            </a:r>
            <a:r>
              <a:rPr lang="en-US" sz="1600" dirty="0"/>
              <a:t>', '</a:t>
            </a:r>
            <a:r>
              <a:rPr lang="en-US" sz="1600" dirty="0" err="1"/>
              <a:t>DaNa</a:t>
            </a:r>
            <a:r>
              <a:rPr lang="en-US" sz="1600" dirty="0"/>
              <a:t>', 39.0]</a:t>
            </a:r>
          </a:p>
          <a:p>
            <a:pPr marL="342900" indent="-342900">
              <a:buFont typeface="+mj-lt"/>
              <a:buAutoNum type="arabicPeriod"/>
            </a:pPr>
            <a:r>
              <a:rPr lang="en-US" sz="1600" dirty="0"/>
              <a:t>['</a:t>
            </a:r>
            <a:r>
              <a:rPr lang="en-US" sz="1600" dirty="0" err="1"/>
              <a:t>DnS</a:t>
            </a:r>
            <a:r>
              <a:rPr lang="en-US" sz="1600" dirty="0"/>
              <a:t>', '</a:t>
            </a:r>
            <a:r>
              <a:rPr lang="en-US" sz="1600" dirty="0" err="1"/>
              <a:t>MarineLorD</a:t>
            </a:r>
            <a:r>
              <a:rPr lang="en-US" sz="1600" dirty="0"/>
              <a:t>', '</a:t>
            </a:r>
            <a:r>
              <a:rPr lang="en-US" sz="1600" dirty="0" err="1"/>
              <a:t>Dayshi</a:t>
            </a:r>
            <a:r>
              <a:rPr lang="en-US" sz="1600" dirty="0"/>
              <a:t>', 39.0]</a:t>
            </a:r>
          </a:p>
          <a:p>
            <a:pPr marL="342900" indent="-342900">
              <a:buFont typeface="+mj-lt"/>
              <a:buAutoNum type="arabicPeriod"/>
            </a:pPr>
            <a:r>
              <a:rPr lang="en-US" sz="1600" dirty="0"/>
              <a:t>['Bly', '</a:t>
            </a:r>
            <a:r>
              <a:rPr lang="en-US" sz="1600" dirty="0" err="1"/>
              <a:t>Nerchio</a:t>
            </a:r>
            <a:r>
              <a:rPr lang="en-US" sz="1600" dirty="0"/>
              <a:t>', '</a:t>
            </a:r>
            <a:r>
              <a:rPr lang="en-US" sz="1600" dirty="0" err="1"/>
              <a:t>Elazer</a:t>
            </a:r>
            <a:r>
              <a:rPr lang="en-US" sz="1600" dirty="0"/>
              <a:t>', 38.0]</a:t>
            </a:r>
            <a:endParaRPr lang="en-US" dirty="0"/>
          </a:p>
          <a:p>
            <a:endParaRPr lang="en-US" dirty="0"/>
          </a:p>
          <a:p>
            <a:endParaRPr lang="en-US" dirty="0"/>
          </a:p>
        </p:txBody>
      </p:sp>
      <p:sp>
        <p:nvSpPr>
          <p:cNvPr id="5" name="TextBox 4"/>
          <p:cNvSpPr txBox="1"/>
          <p:nvPr/>
        </p:nvSpPr>
        <p:spPr>
          <a:xfrm>
            <a:off x="3921466" y="3171822"/>
            <a:ext cx="5441147" cy="3077766"/>
          </a:xfrm>
          <a:prstGeom prst="rect">
            <a:avLst/>
          </a:prstGeom>
          <a:noFill/>
        </p:spPr>
        <p:txBody>
          <a:bodyPr wrap="square" rtlCol="0">
            <a:spAutoFit/>
          </a:bodyPr>
          <a:lstStyle/>
          <a:p>
            <a:pPr algn="ctr"/>
            <a:r>
              <a:rPr lang="en-US" b="1" dirty="0"/>
              <a:t>Four Node, Square Graphlet: 200</a:t>
            </a:r>
          </a:p>
          <a:p>
            <a:pPr algn="ctr"/>
            <a:endParaRPr lang="en-US" sz="1600" dirty="0"/>
          </a:p>
          <a:p>
            <a:pPr marL="342900" indent="-342900">
              <a:buFont typeface="+mj-lt"/>
              <a:buAutoNum type="arabicPeriod"/>
            </a:pPr>
            <a:r>
              <a:rPr lang="en-US" sz="1600" dirty="0"/>
              <a:t>['</a:t>
            </a:r>
            <a:r>
              <a:rPr lang="en-US" sz="1600" dirty="0" err="1"/>
              <a:t>PtitDrogo</a:t>
            </a:r>
            <a:r>
              <a:rPr lang="en-US" sz="1600" dirty="0"/>
              <a:t>', '</a:t>
            </a:r>
            <a:r>
              <a:rPr lang="en-US" sz="1600" dirty="0" err="1"/>
              <a:t>MarineLorD</a:t>
            </a:r>
            <a:r>
              <a:rPr lang="en-US" sz="1600" dirty="0"/>
              <a:t>', '</a:t>
            </a:r>
            <a:r>
              <a:rPr lang="en-US" sz="1600" dirty="0" err="1"/>
              <a:t>DnS</a:t>
            </a:r>
            <a:r>
              <a:rPr lang="en-US" sz="1600" dirty="0"/>
              <a:t>', '</a:t>
            </a:r>
            <a:r>
              <a:rPr lang="en-US" sz="1600" dirty="0" err="1"/>
              <a:t>ShaDoWn</a:t>
            </a:r>
            <a:r>
              <a:rPr lang="en-US" sz="1600" dirty="0"/>
              <a:t>', 59.0]</a:t>
            </a:r>
          </a:p>
          <a:p>
            <a:pPr marL="342900" indent="-342900">
              <a:buFont typeface="+mj-lt"/>
              <a:buAutoNum type="arabicPeriod"/>
            </a:pPr>
            <a:r>
              <a:rPr lang="en-US" sz="1600" dirty="0"/>
              <a:t> ['Bunny', '</a:t>
            </a:r>
            <a:r>
              <a:rPr lang="en-US" sz="1600" dirty="0" err="1"/>
              <a:t>ByuN</a:t>
            </a:r>
            <a:r>
              <a:rPr lang="en-US" sz="1600" dirty="0"/>
              <a:t>', '</a:t>
            </a:r>
            <a:r>
              <a:rPr lang="en-US" sz="1600" dirty="0" err="1"/>
              <a:t>Nerchio</a:t>
            </a:r>
            <a:r>
              <a:rPr lang="en-US" sz="1600" dirty="0"/>
              <a:t>', '</a:t>
            </a:r>
            <a:r>
              <a:rPr lang="en-US" sz="1600" dirty="0" err="1"/>
              <a:t>Elazer</a:t>
            </a:r>
            <a:r>
              <a:rPr lang="en-US" sz="1600" dirty="0"/>
              <a:t>', 53.0]</a:t>
            </a:r>
          </a:p>
          <a:p>
            <a:pPr marL="342900" indent="-342900">
              <a:buFont typeface="+mj-lt"/>
              <a:buAutoNum type="arabicPeriod"/>
            </a:pPr>
            <a:r>
              <a:rPr lang="en-US" sz="1600" dirty="0"/>
              <a:t> ['</a:t>
            </a:r>
            <a:r>
              <a:rPr lang="en-US" sz="1600" dirty="0" err="1"/>
              <a:t>HeRoMaRinE</a:t>
            </a:r>
            <a:r>
              <a:rPr lang="en-US" sz="1600" dirty="0"/>
              <a:t>', '</a:t>
            </a:r>
            <a:r>
              <a:rPr lang="en-US" sz="1600" dirty="0" err="1"/>
              <a:t>MaNa</a:t>
            </a:r>
            <a:r>
              <a:rPr lang="en-US" sz="1600" dirty="0"/>
              <a:t>', '</a:t>
            </a:r>
            <a:r>
              <a:rPr lang="en-US" sz="1600" dirty="0" err="1"/>
              <a:t>Nerchio</a:t>
            </a:r>
            <a:r>
              <a:rPr lang="en-US" sz="1600" dirty="0"/>
              <a:t>', '</a:t>
            </a:r>
            <a:r>
              <a:rPr lang="en-US" sz="1600" dirty="0" err="1"/>
              <a:t>uThermal</a:t>
            </a:r>
            <a:r>
              <a:rPr lang="en-US" sz="1600" dirty="0"/>
              <a:t>', 49.0]</a:t>
            </a:r>
          </a:p>
          <a:p>
            <a:pPr marL="342900" indent="-342900">
              <a:buFont typeface="+mj-lt"/>
              <a:buAutoNum type="arabicPeriod"/>
            </a:pPr>
            <a:r>
              <a:rPr lang="en-US" sz="1600" dirty="0"/>
              <a:t> ['</a:t>
            </a:r>
            <a:r>
              <a:rPr lang="en-US" sz="1600" dirty="0" err="1"/>
              <a:t>Elazer</a:t>
            </a:r>
            <a:r>
              <a:rPr lang="en-US" sz="1600" dirty="0"/>
              <a:t>', '</a:t>
            </a:r>
            <a:r>
              <a:rPr lang="en-US" sz="1600" dirty="0" err="1"/>
              <a:t>Nerchio</a:t>
            </a:r>
            <a:r>
              <a:rPr lang="en-US" sz="1600" dirty="0"/>
              <a:t>', '</a:t>
            </a:r>
            <a:r>
              <a:rPr lang="en-US" sz="1600" dirty="0" err="1"/>
              <a:t>Neeb</a:t>
            </a:r>
            <a:r>
              <a:rPr lang="en-US" sz="1600" dirty="0"/>
              <a:t>', 'Bunny', 49.0]</a:t>
            </a:r>
          </a:p>
          <a:p>
            <a:pPr marL="342900" indent="-342900">
              <a:buFont typeface="+mj-lt"/>
              <a:buAutoNum type="arabicPeriod"/>
            </a:pPr>
            <a:r>
              <a:rPr lang="en-US" sz="1600" dirty="0"/>
              <a:t>['</a:t>
            </a:r>
            <a:r>
              <a:rPr lang="en-US" sz="1600" dirty="0" err="1"/>
              <a:t>Neeb</a:t>
            </a:r>
            <a:r>
              <a:rPr lang="en-US" sz="1600" dirty="0"/>
              <a:t>', '</a:t>
            </a:r>
            <a:r>
              <a:rPr lang="en-US" sz="1600" dirty="0" err="1"/>
              <a:t>Nerchio</a:t>
            </a:r>
            <a:r>
              <a:rPr lang="en-US" sz="1600" dirty="0"/>
              <a:t>', '</a:t>
            </a:r>
            <a:r>
              <a:rPr lang="en-US" sz="1600" dirty="0" err="1"/>
              <a:t>uThermal</a:t>
            </a:r>
            <a:r>
              <a:rPr lang="en-US" sz="1600" dirty="0"/>
              <a:t>', '</a:t>
            </a:r>
            <a:r>
              <a:rPr lang="en-US" sz="1600" dirty="0" err="1"/>
              <a:t>Beastyqt</a:t>
            </a:r>
            <a:r>
              <a:rPr lang="en-US" sz="1600" dirty="0"/>
              <a:t>', 46.0]</a:t>
            </a:r>
          </a:p>
          <a:p>
            <a:pPr marL="342900" indent="-342900">
              <a:buFont typeface="+mj-lt"/>
              <a:buAutoNum type="arabicPeriod"/>
            </a:pPr>
            <a:r>
              <a:rPr lang="en-US" sz="1600" dirty="0"/>
              <a:t> ['</a:t>
            </a:r>
            <a:r>
              <a:rPr lang="en-US" sz="1600" dirty="0" err="1"/>
              <a:t>Elazer</a:t>
            </a:r>
            <a:r>
              <a:rPr lang="en-US" sz="1600" dirty="0"/>
              <a:t>', '</a:t>
            </a:r>
            <a:r>
              <a:rPr lang="en-US" sz="1600" dirty="0" err="1"/>
              <a:t>Nerchio</a:t>
            </a:r>
            <a:r>
              <a:rPr lang="en-US" sz="1600" dirty="0"/>
              <a:t>', '</a:t>
            </a:r>
            <a:r>
              <a:rPr lang="en-US" sz="1600" dirty="0" err="1"/>
              <a:t>Kelazhur</a:t>
            </a:r>
            <a:r>
              <a:rPr lang="en-US" sz="1600" dirty="0"/>
              <a:t>', 'Bunny', 45.0]</a:t>
            </a:r>
          </a:p>
          <a:p>
            <a:pPr marL="342900" indent="-342900">
              <a:buFont typeface="+mj-lt"/>
              <a:buAutoNum type="arabicPeriod"/>
            </a:pPr>
            <a:r>
              <a:rPr lang="en-US" sz="1600" dirty="0"/>
              <a:t> ['Bunny', '</a:t>
            </a:r>
            <a:r>
              <a:rPr lang="en-US" sz="1600" dirty="0" err="1"/>
              <a:t>Lilbow</a:t>
            </a:r>
            <a:r>
              <a:rPr lang="en-US" sz="1600" dirty="0"/>
              <a:t>', '</a:t>
            </a:r>
            <a:r>
              <a:rPr lang="en-US" sz="1600" dirty="0" err="1"/>
              <a:t>Nerchio</a:t>
            </a:r>
            <a:r>
              <a:rPr lang="en-US" sz="1600" dirty="0"/>
              <a:t>', '</a:t>
            </a:r>
            <a:r>
              <a:rPr lang="en-US" sz="1600" dirty="0" err="1"/>
              <a:t>Elazer</a:t>
            </a:r>
            <a:r>
              <a:rPr lang="en-US" sz="1600" dirty="0"/>
              <a:t>', 44.0]</a:t>
            </a:r>
          </a:p>
          <a:p>
            <a:pPr marL="342900" indent="-342900">
              <a:buFont typeface="+mj-lt"/>
              <a:buAutoNum type="arabicPeriod"/>
            </a:pPr>
            <a:r>
              <a:rPr lang="en-US" sz="1600" dirty="0"/>
              <a:t> ['</a:t>
            </a:r>
            <a:r>
              <a:rPr lang="en-US" sz="1600" dirty="0" err="1"/>
              <a:t>ByuN</a:t>
            </a:r>
            <a:r>
              <a:rPr lang="en-US" sz="1600" dirty="0"/>
              <a:t>', '</a:t>
            </a:r>
            <a:r>
              <a:rPr lang="en-US" sz="1600" dirty="0" err="1"/>
              <a:t>Neeb</a:t>
            </a:r>
            <a:r>
              <a:rPr lang="en-US" sz="1600" dirty="0"/>
              <a:t>', '</a:t>
            </a:r>
            <a:r>
              <a:rPr lang="en-US" sz="1600" dirty="0" err="1"/>
              <a:t>MaSa</a:t>
            </a:r>
            <a:r>
              <a:rPr lang="en-US" sz="1600" dirty="0"/>
              <a:t>', '</a:t>
            </a:r>
            <a:r>
              <a:rPr lang="en-US" sz="1600" dirty="0" err="1"/>
              <a:t>viOLet</a:t>
            </a:r>
            <a:r>
              <a:rPr lang="en-US" sz="1600" dirty="0"/>
              <a:t>', 40.0]</a:t>
            </a:r>
          </a:p>
          <a:p>
            <a:pPr marL="342900" indent="-342900">
              <a:buFont typeface="+mj-lt"/>
              <a:buAutoNum type="arabicPeriod"/>
            </a:pPr>
            <a:r>
              <a:rPr lang="en-US" sz="1600" dirty="0"/>
              <a:t>['</a:t>
            </a:r>
            <a:r>
              <a:rPr lang="en-US" sz="1600" dirty="0" err="1"/>
              <a:t>JonSnow</a:t>
            </a:r>
            <a:r>
              <a:rPr lang="en-US" sz="1600" dirty="0"/>
              <a:t>', '</a:t>
            </a:r>
            <a:r>
              <a:rPr lang="en-US" sz="1600" dirty="0" err="1"/>
              <a:t>Kelazhur</a:t>
            </a:r>
            <a:r>
              <a:rPr lang="en-US" sz="1600" dirty="0"/>
              <a:t>', '</a:t>
            </a:r>
            <a:r>
              <a:rPr lang="en-US" sz="1600" dirty="0" err="1"/>
              <a:t>Neeb</a:t>
            </a:r>
            <a:r>
              <a:rPr lang="en-US" sz="1600" dirty="0"/>
              <a:t>', '</a:t>
            </a:r>
            <a:r>
              <a:rPr lang="en-US" sz="1600" dirty="0" err="1"/>
              <a:t>MaSa</a:t>
            </a:r>
            <a:r>
              <a:rPr lang="en-US" sz="1600" dirty="0"/>
              <a:t>', 38.0]</a:t>
            </a:r>
          </a:p>
          <a:p>
            <a:pPr marL="342900" indent="-342900">
              <a:buFont typeface="+mj-lt"/>
              <a:buAutoNum type="arabicPeriod"/>
            </a:pPr>
            <a:r>
              <a:rPr lang="en-US" sz="1600" dirty="0"/>
              <a:t> ['DIMAGA', 'Strange', '</a:t>
            </a:r>
            <a:r>
              <a:rPr lang="en-US" sz="1600" dirty="0" err="1"/>
              <a:t>Nerchio</a:t>
            </a:r>
            <a:r>
              <a:rPr lang="en-US" sz="1600" dirty="0"/>
              <a:t>', '</a:t>
            </a:r>
            <a:r>
              <a:rPr lang="en-US" sz="1600" dirty="0" err="1"/>
              <a:t>Elazer</a:t>
            </a:r>
            <a:r>
              <a:rPr lang="en-US" sz="1600" dirty="0"/>
              <a:t>', 36.0]</a:t>
            </a:r>
          </a:p>
        </p:txBody>
      </p:sp>
      <p:sp>
        <p:nvSpPr>
          <p:cNvPr id="6" name="Oval 5"/>
          <p:cNvSpPr/>
          <p:nvPr/>
        </p:nvSpPr>
        <p:spPr>
          <a:xfrm>
            <a:off x="376797" y="4436505"/>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p:cNvSpPr/>
          <p:nvPr/>
        </p:nvSpPr>
        <p:spPr>
          <a:xfrm>
            <a:off x="2052637" y="4436505"/>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p:cNvCxnSpPr>
            <a:cxnSpLocks/>
          </p:cNvCxnSpPr>
          <p:nvPr/>
        </p:nvCxnSpPr>
        <p:spPr>
          <a:xfrm flipH="1">
            <a:off x="1073390" y="4586789"/>
            <a:ext cx="947162" cy="978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p:cNvCxnSpPr>
            <a:cxnSpLocks/>
          </p:cNvCxnSpPr>
          <p:nvPr/>
        </p:nvCxnSpPr>
        <p:spPr>
          <a:xfrm flipV="1">
            <a:off x="1073390" y="4762116"/>
            <a:ext cx="941987"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Oval 17"/>
          <p:cNvSpPr/>
          <p:nvPr/>
        </p:nvSpPr>
        <p:spPr>
          <a:xfrm>
            <a:off x="1147763" y="5449988"/>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0" name="Straight Arrow Connector 19"/>
          <p:cNvCxnSpPr>
            <a:cxnSpLocks/>
            <a:endCxn id="7" idx="4"/>
          </p:cNvCxnSpPr>
          <p:nvPr/>
        </p:nvCxnSpPr>
        <p:spPr>
          <a:xfrm flipV="1">
            <a:off x="1885257" y="4984905"/>
            <a:ext cx="499634" cy="57482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p:cNvCxnSpPr>
            <a:cxnSpLocks/>
          </p:cNvCxnSpPr>
          <p:nvPr/>
        </p:nvCxnSpPr>
        <p:spPr>
          <a:xfrm flipH="1">
            <a:off x="1770809" y="5006236"/>
            <a:ext cx="364265" cy="434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p:cNvCxnSpPr>
            <a:cxnSpLocks/>
          </p:cNvCxnSpPr>
          <p:nvPr/>
        </p:nvCxnSpPr>
        <p:spPr>
          <a:xfrm>
            <a:off x="944827" y="4994118"/>
            <a:ext cx="276209" cy="40445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a:cxnSpLocks/>
          </p:cNvCxnSpPr>
          <p:nvPr/>
        </p:nvCxnSpPr>
        <p:spPr>
          <a:xfrm flipH="1" flipV="1">
            <a:off x="718575" y="5059867"/>
            <a:ext cx="239871" cy="36441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9" name="Oval 28"/>
          <p:cNvSpPr/>
          <p:nvPr/>
        </p:nvSpPr>
        <p:spPr>
          <a:xfrm>
            <a:off x="5293659" y="1360002"/>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p:cNvSpPr/>
          <p:nvPr/>
        </p:nvSpPr>
        <p:spPr>
          <a:xfrm>
            <a:off x="6969499" y="1360002"/>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Arrow Connector 30"/>
          <p:cNvCxnSpPr>
            <a:cxnSpLocks/>
          </p:cNvCxnSpPr>
          <p:nvPr/>
        </p:nvCxnSpPr>
        <p:spPr>
          <a:xfrm flipH="1">
            <a:off x="5990252" y="1510286"/>
            <a:ext cx="947162" cy="978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2" name="Straight Arrow Connector 31"/>
          <p:cNvCxnSpPr>
            <a:cxnSpLocks/>
          </p:cNvCxnSpPr>
          <p:nvPr/>
        </p:nvCxnSpPr>
        <p:spPr>
          <a:xfrm flipV="1">
            <a:off x="5990252" y="1685613"/>
            <a:ext cx="941987"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3" name="Oval 32"/>
          <p:cNvSpPr/>
          <p:nvPr/>
        </p:nvSpPr>
        <p:spPr>
          <a:xfrm>
            <a:off x="5325745" y="2503264"/>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6" name="Straight Arrow Connector 35"/>
          <p:cNvCxnSpPr>
            <a:cxnSpLocks/>
          </p:cNvCxnSpPr>
          <p:nvPr/>
        </p:nvCxnSpPr>
        <p:spPr>
          <a:xfrm>
            <a:off x="5772042" y="1935107"/>
            <a:ext cx="0" cy="4849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7" name="Straight Arrow Connector 36"/>
          <p:cNvCxnSpPr>
            <a:cxnSpLocks/>
          </p:cNvCxnSpPr>
          <p:nvPr/>
        </p:nvCxnSpPr>
        <p:spPr>
          <a:xfrm flipV="1">
            <a:off x="5506612" y="1952600"/>
            <a:ext cx="1" cy="44994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0" name="Oval 39"/>
          <p:cNvSpPr/>
          <p:nvPr/>
        </p:nvSpPr>
        <p:spPr>
          <a:xfrm>
            <a:off x="6986123" y="2503264"/>
            <a:ext cx="664507" cy="548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1" name="Straight Arrow Connector 40"/>
          <p:cNvCxnSpPr>
            <a:cxnSpLocks/>
          </p:cNvCxnSpPr>
          <p:nvPr/>
        </p:nvCxnSpPr>
        <p:spPr>
          <a:xfrm>
            <a:off x="7432420" y="1935107"/>
            <a:ext cx="0" cy="4849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2" name="Straight Arrow Connector 41"/>
          <p:cNvCxnSpPr>
            <a:cxnSpLocks/>
          </p:cNvCxnSpPr>
          <p:nvPr/>
        </p:nvCxnSpPr>
        <p:spPr>
          <a:xfrm flipV="1">
            <a:off x="7166990" y="1952600"/>
            <a:ext cx="1" cy="44994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3" name="Straight Arrow Connector 42"/>
          <p:cNvCxnSpPr>
            <a:cxnSpLocks/>
          </p:cNvCxnSpPr>
          <p:nvPr/>
        </p:nvCxnSpPr>
        <p:spPr>
          <a:xfrm>
            <a:off x="6140556" y="2688143"/>
            <a:ext cx="64248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5" name="Straight Arrow Connector 44"/>
          <p:cNvCxnSpPr>
            <a:cxnSpLocks/>
          </p:cNvCxnSpPr>
          <p:nvPr/>
        </p:nvCxnSpPr>
        <p:spPr>
          <a:xfrm flipH="1">
            <a:off x="6139448" y="2861723"/>
            <a:ext cx="64359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aphicFrame>
        <p:nvGraphicFramePr>
          <p:cNvPr id="28" name="Diagram 27"/>
          <p:cNvGraphicFramePr/>
          <p:nvPr>
            <p:extLst>
              <p:ext uri="{D42A27DB-BD31-4B8C-83A1-F6EECF244321}">
                <p14:modId xmlns:p14="http://schemas.microsoft.com/office/powerpoint/2010/main" val="3634636844"/>
              </p:ext>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045577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Using Graphlets to Identify Potential Rivals</a:t>
            </a:r>
          </a:p>
        </p:txBody>
      </p:sp>
      <p:sp>
        <p:nvSpPr>
          <p:cNvPr id="5" name="TextBox 4"/>
          <p:cNvSpPr txBox="1"/>
          <p:nvPr/>
        </p:nvSpPr>
        <p:spPr>
          <a:xfrm>
            <a:off x="169376" y="909126"/>
            <a:ext cx="8875138" cy="461665"/>
          </a:xfrm>
          <a:prstGeom prst="rect">
            <a:avLst/>
          </a:prstGeom>
          <a:noFill/>
        </p:spPr>
        <p:txBody>
          <a:bodyPr wrap="square" rtlCol="0">
            <a:spAutoFit/>
          </a:bodyPr>
          <a:lstStyle/>
          <a:p>
            <a:pPr algn="ctr"/>
            <a:r>
              <a:rPr lang="en-US" sz="2400" b="1" dirty="0"/>
              <a:t>Five Node, “Star” Graphlet: 196</a:t>
            </a:r>
            <a:r>
              <a:rPr lang="en-US" dirty="0"/>
              <a:t> </a:t>
            </a:r>
          </a:p>
        </p:txBody>
      </p:sp>
      <p:sp>
        <p:nvSpPr>
          <p:cNvPr id="29" name="Oval 28"/>
          <p:cNvSpPr/>
          <p:nvPr/>
        </p:nvSpPr>
        <p:spPr>
          <a:xfrm>
            <a:off x="712098" y="4855842"/>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7" name="Oval 26"/>
          <p:cNvSpPr/>
          <p:nvPr/>
        </p:nvSpPr>
        <p:spPr>
          <a:xfrm>
            <a:off x="3721622" y="4946996"/>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28" name="Oval 27"/>
          <p:cNvSpPr/>
          <p:nvPr/>
        </p:nvSpPr>
        <p:spPr>
          <a:xfrm>
            <a:off x="2049927" y="4193222"/>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34" name="Oval 33"/>
          <p:cNvSpPr/>
          <p:nvPr/>
        </p:nvSpPr>
        <p:spPr>
          <a:xfrm>
            <a:off x="1305970" y="6076393"/>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35" name="Oval 34"/>
          <p:cNvSpPr/>
          <p:nvPr/>
        </p:nvSpPr>
        <p:spPr>
          <a:xfrm>
            <a:off x="2883926" y="6024616"/>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10" name="Straight Arrow Connector 9"/>
          <p:cNvCxnSpPr>
            <a:cxnSpLocks/>
          </p:cNvCxnSpPr>
          <p:nvPr/>
        </p:nvCxnSpPr>
        <p:spPr>
          <a:xfrm>
            <a:off x="2340016" y="4372949"/>
            <a:ext cx="1381606" cy="616239"/>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Arrow Connector 37"/>
          <p:cNvCxnSpPr>
            <a:cxnSpLocks/>
          </p:cNvCxnSpPr>
          <p:nvPr/>
        </p:nvCxnSpPr>
        <p:spPr>
          <a:xfrm>
            <a:off x="2296384" y="4468165"/>
            <a:ext cx="1353521" cy="631163"/>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9" name="Straight Arrow Connector 18"/>
          <p:cNvCxnSpPr>
            <a:cxnSpLocks/>
          </p:cNvCxnSpPr>
          <p:nvPr/>
        </p:nvCxnSpPr>
        <p:spPr>
          <a:xfrm flipV="1">
            <a:off x="1414215" y="4530016"/>
            <a:ext cx="661798" cy="14610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p:cNvCxnSpPr>
            <a:cxnSpLocks/>
          </p:cNvCxnSpPr>
          <p:nvPr/>
        </p:nvCxnSpPr>
        <p:spPr>
          <a:xfrm flipH="1">
            <a:off x="1476299" y="4554937"/>
            <a:ext cx="646858" cy="14639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7" name="Straight Arrow Connector 46"/>
          <p:cNvCxnSpPr>
            <a:cxnSpLocks/>
          </p:cNvCxnSpPr>
          <p:nvPr/>
        </p:nvCxnSpPr>
        <p:spPr>
          <a:xfrm flipH="1" flipV="1">
            <a:off x="2177451" y="4549110"/>
            <a:ext cx="692861" cy="14698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0" name="Straight Arrow Connector 49"/>
          <p:cNvCxnSpPr>
            <a:cxnSpLocks/>
          </p:cNvCxnSpPr>
          <p:nvPr/>
        </p:nvCxnSpPr>
        <p:spPr>
          <a:xfrm>
            <a:off x="2257599" y="4534503"/>
            <a:ext cx="697876" cy="144409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3" name="Straight Arrow Connector 52"/>
          <p:cNvCxnSpPr>
            <a:cxnSpLocks/>
          </p:cNvCxnSpPr>
          <p:nvPr/>
        </p:nvCxnSpPr>
        <p:spPr>
          <a:xfrm>
            <a:off x="1542666" y="6255937"/>
            <a:ext cx="124662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6" name="Straight Arrow Connector 55"/>
          <p:cNvCxnSpPr>
            <a:cxnSpLocks/>
          </p:cNvCxnSpPr>
          <p:nvPr/>
        </p:nvCxnSpPr>
        <p:spPr>
          <a:xfrm flipH="1">
            <a:off x="1561465" y="6145797"/>
            <a:ext cx="122782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1" name="Oval 60"/>
          <p:cNvSpPr/>
          <p:nvPr/>
        </p:nvSpPr>
        <p:spPr>
          <a:xfrm>
            <a:off x="6035765" y="4223946"/>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62" name="Oval 61"/>
          <p:cNvSpPr/>
          <p:nvPr/>
        </p:nvSpPr>
        <p:spPr>
          <a:xfrm>
            <a:off x="5285030" y="5960075"/>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63" name="Oval 62"/>
          <p:cNvSpPr/>
          <p:nvPr/>
        </p:nvSpPr>
        <p:spPr>
          <a:xfrm>
            <a:off x="6849371" y="5960075"/>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64" name="Straight Arrow Connector 63"/>
          <p:cNvCxnSpPr/>
          <p:nvPr/>
        </p:nvCxnSpPr>
        <p:spPr>
          <a:xfrm flipV="1">
            <a:off x="5370194" y="4484905"/>
            <a:ext cx="649606" cy="137736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p:cNvCxnSpPr>
            <a:cxnSpLocks/>
          </p:cNvCxnSpPr>
          <p:nvPr/>
        </p:nvCxnSpPr>
        <p:spPr>
          <a:xfrm flipH="1">
            <a:off x="5455359" y="4559784"/>
            <a:ext cx="624753" cy="13428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p:cNvCxnSpPr>
            <a:cxnSpLocks/>
          </p:cNvCxnSpPr>
          <p:nvPr/>
        </p:nvCxnSpPr>
        <p:spPr>
          <a:xfrm flipH="1" flipV="1">
            <a:off x="6219065" y="4551243"/>
            <a:ext cx="630307" cy="13513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7" name="Straight Arrow Connector 66"/>
          <p:cNvCxnSpPr>
            <a:cxnSpLocks/>
          </p:cNvCxnSpPr>
          <p:nvPr/>
        </p:nvCxnSpPr>
        <p:spPr>
          <a:xfrm>
            <a:off x="6251513" y="4492470"/>
            <a:ext cx="656227" cy="13740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8" name="Straight Arrow Connector 67"/>
          <p:cNvCxnSpPr>
            <a:cxnSpLocks/>
          </p:cNvCxnSpPr>
          <p:nvPr/>
        </p:nvCxnSpPr>
        <p:spPr>
          <a:xfrm>
            <a:off x="5521726" y="6139619"/>
            <a:ext cx="124662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p:cNvCxnSpPr>
            <a:cxnSpLocks/>
          </p:cNvCxnSpPr>
          <p:nvPr/>
        </p:nvCxnSpPr>
        <p:spPr>
          <a:xfrm flipH="1" flipV="1">
            <a:off x="5540524" y="6029478"/>
            <a:ext cx="122782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p:cNvCxnSpPr>
            <a:cxnSpLocks/>
          </p:cNvCxnSpPr>
          <p:nvPr/>
        </p:nvCxnSpPr>
        <p:spPr>
          <a:xfrm flipV="1">
            <a:off x="3161917" y="5264692"/>
            <a:ext cx="564354" cy="762653"/>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2" name="Straight Arrow Connector 71"/>
          <p:cNvCxnSpPr>
            <a:cxnSpLocks/>
          </p:cNvCxnSpPr>
          <p:nvPr/>
        </p:nvCxnSpPr>
        <p:spPr>
          <a:xfrm flipV="1">
            <a:off x="2963938" y="5174243"/>
            <a:ext cx="685967" cy="853250"/>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5" name="Straight Arrow Connector 74"/>
          <p:cNvCxnSpPr>
            <a:cxnSpLocks/>
          </p:cNvCxnSpPr>
          <p:nvPr/>
        </p:nvCxnSpPr>
        <p:spPr>
          <a:xfrm flipV="1">
            <a:off x="920152" y="4400382"/>
            <a:ext cx="1106975" cy="480128"/>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7" name="Straight Arrow Connector 76"/>
          <p:cNvCxnSpPr>
            <a:cxnSpLocks/>
          </p:cNvCxnSpPr>
          <p:nvPr/>
        </p:nvCxnSpPr>
        <p:spPr>
          <a:xfrm flipV="1">
            <a:off x="946344" y="4482772"/>
            <a:ext cx="1094396" cy="506417"/>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9" name="Straight Arrow Connector 78"/>
          <p:cNvCxnSpPr>
            <a:cxnSpLocks/>
          </p:cNvCxnSpPr>
          <p:nvPr/>
        </p:nvCxnSpPr>
        <p:spPr>
          <a:xfrm>
            <a:off x="821456" y="5211589"/>
            <a:ext cx="421173" cy="905145"/>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1" name="Straight Arrow Connector 80"/>
          <p:cNvCxnSpPr>
            <a:cxnSpLocks/>
          </p:cNvCxnSpPr>
          <p:nvPr/>
        </p:nvCxnSpPr>
        <p:spPr>
          <a:xfrm>
            <a:off x="871682" y="5197086"/>
            <a:ext cx="425071" cy="781506"/>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6" name="Straight Arrow Connector 85"/>
          <p:cNvCxnSpPr>
            <a:cxnSpLocks/>
          </p:cNvCxnSpPr>
          <p:nvPr/>
        </p:nvCxnSpPr>
        <p:spPr>
          <a:xfrm flipV="1">
            <a:off x="1540956" y="5113702"/>
            <a:ext cx="2055666" cy="977714"/>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8" name="Straight Arrow Connector 87"/>
          <p:cNvCxnSpPr>
            <a:cxnSpLocks/>
          </p:cNvCxnSpPr>
          <p:nvPr/>
        </p:nvCxnSpPr>
        <p:spPr>
          <a:xfrm flipV="1">
            <a:off x="1619650" y="5169450"/>
            <a:ext cx="1941618" cy="944884"/>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0" name="Straight Arrow Connector 89"/>
          <p:cNvCxnSpPr>
            <a:cxnSpLocks/>
          </p:cNvCxnSpPr>
          <p:nvPr/>
        </p:nvCxnSpPr>
        <p:spPr>
          <a:xfrm>
            <a:off x="906955" y="5059478"/>
            <a:ext cx="1891806" cy="990918"/>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92" name="Straight Arrow Connector 91"/>
          <p:cNvCxnSpPr>
            <a:cxnSpLocks/>
          </p:cNvCxnSpPr>
          <p:nvPr/>
        </p:nvCxnSpPr>
        <p:spPr>
          <a:xfrm>
            <a:off x="956010" y="5026523"/>
            <a:ext cx="1851214" cy="939730"/>
          </a:xfrm>
          <a:prstGeom prst="straightConnector1">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14" name="Oval 113"/>
          <p:cNvSpPr/>
          <p:nvPr/>
        </p:nvSpPr>
        <p:spPr>
          <a:xfrm>
            <a:off x="7586381" y="4997384"/>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115" name="Oval 114"/>
          <p:cNvSpPr/>
          <p:nvPr/>
        </p:nvSpPr>
        <p:spPr>
          <a:xfrm>
            <a:off x="4523364" y="4923927"/>
            <a:ext cx="170329" cy="2694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116" name="Straight Arrow Connector 115"/>
          <p:cNvCxnSpPr>
            <a:cxnSpLocks/>
          </p:cNvCxnSpPr>
          <p:nvPr/>
        </p:nvCxnSpPr>
        <p:spPr>
          <a:xfrm flipH="1" flipV="1">
            <a:off x="4693693" y="5242661"/>
            <a:ext cx="544807" cy="6914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0" name="Straight Arrow Connector 119"/>
          <p:cNvCxnSpPr>
            <a:cxnSpLocks/>
          </p:cNvCxnSpPr>
          <p:nvPr/>
        </p:nvCxnSpPr>
        <p:spPr>
          <a:xfrm flipH="1">
            <a:off x="4755777" y="4437883"/>
            <a:ext cx="1204264" cy="4860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3" name="Straight Arrow Connector 122"/>
          <p:cNvCxnSpPr>
            <a:cxnSpLocks/>
          </p:cNvCxnSpPr>
          <p:nvPr/>
        </p:nvCxnSpPr>
        <p:spPr>
          <a:xfrm flipH="1" flipV="1">
            <a:off x="4803513" y="5080768"/>
            <a:ext cx="2077234" cy="8866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6" name="Straight Arrow Connector 125"/>
          <p:cNvCxnSpPr>
            <a:cxnSpLocks/>
          </p:cNvCxnSpPr>
          <p:nvPr/>
        </p:nvCxnSpPr>
        <p:spPr>
          <a:xfrm>
            <a:off x="6281818" y="4442069"/>
            <a:ext cx="1228197" cy="6110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9" name="Straight Arrow Connector 128"/>
          <p:cNvCxnSpPr>
            <a:cxnSpLocks/>
          </p:cNvCxnSpPr>
          <p:nvPr/>
        </p:nvCxnSpPr>
        <p:spPr>
          <a:xfrm flipV="1">
            <a:off x="7067301" y="5266824"/>
            <a:ext cx="489947" cy="70061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1" name="Straight Arrow Connector 130"/>
          <p:cNvCxnSpPr>
            <a:cxnSpLocks/>
          </p:cNvCxnSpPr>
          <p:nvPr/>
        </p:nvCxnSpPr>
        <p:spPr>
          <a:xfrm flipV="1">
            <a:off x="5501052" y="5163272"/>
            <a:ext cx="2008963" cy="8041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3" name="TextBox 132"/>
          <p:cNvSpPr txBox="1"/>
          <p:nvPr/>
        </p:nvSpPr>
        <p:spPr>
          <a:xfrm>
            <a:off x="2457693" y="4037088"/>
            <a:ext cx="3729331" cy="369332"/>
          </a:xfrm>
          <a:prstGeom prst="rect">
            <a:avLst/>
          </a:prstGeom>
          <a:noFill/>
        </p:spPr>
        <p:txBody>
          <a:bodyPr wrap="square" rtlCol="0">
            <a:spAutoFit/>
          </a:bodyPr>
          <a:lstStyle/>
          <a:p>
            <a:r>
              <a:rPr lang="en-US" dirty="0"/>
              <a:t>If such a graph ‘A’ exists, count ‘B.’</a:t>
            </a:r>
          </a:p>
        </p:txBody>
      </p:sp>
      <p:graphicFrame>
        <p:nvGraphicFramePr>
          <p:cNvPr id="48" name="Diagram 47"/>
          <p:cNvGraphicFramePr/>
          <p:nvPr>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Table 2"/>
          <p:cNvGraphicFramePr>
            <a:graphicFrameLocks noGrp="1"/>
          </p:cNvGraphicFramePr>
          <p:nvPr>
            <p:extLst>
              <p:ext uri="{D42A27DB-BD31-4B8C-83A1-F6EECF244321}">
                <p14:modId xmlns:p14="http://schemas.microsoft.com/office/powerpoint/2010/main" val="1158457390"/>
              </p:ext>
            </p:extLst>
          </p:nvPr>
        </p:nvGraphicFramePr>
        <p:xfrm>
          <a:off x="70595" y="1379917"/>
          <a:ext cx="8934451" cy="2559370"/>
        </p:xfrm>
        <a:graphic>
          <a:graphicData uri="http://schemas.openxmlformats.org/drawingml/2006/table">
            <a:tbl>
              <a:tblPr/>
              <a:tblGrid>
                <a:gridCol w="842599">
                  <a:extLst>
                    <a:ext uri="{9D8B030D-6E8A-4147-A177-3AD203B41FA5}">
                      <a16:colId xmlns:a16="http://schemas.microsoft.com/office/drawing/2014/main" val="3599385325"/>
                    </a:ext>
                  </a:extLst>
                </a:gridCol>
                <a:gridCol w="726378">
                  <a:extLst>
                    <a:ext uri="{9D8B030D-6E8A-4147-A177-3AD203B41FA5}">
                      <a16:colId xmlns:a16="http://schemas.microsoft.com/office/drawing/2014/main" val="2546240741"/>
                    </a:ext>
                  </a:extLst>
                </a:gridCol>
                <a:gridCol w="726378">
                  <a:extLst>
                    <a:ext uri="{9D8B030D-6E8A-4147-A177-3AD203B41FA5}">
                      <a16:colId xmlns:a16="http://schemas.microsoft.com/office/drawing/2014/main" val="2853039788"/>
                    </a:ext>
                  </a:extLst>
                </a:gridCol>
                <a:gridCol w="726378">
                  <a:extLst>
                    <a:ext uri="{9D8B030D-6E8A-4147-A177-3AD203B41FA5}">
                      <a16:colId xmlns:a16="http://schemas.microsoft.com/office/drawing/2014/main" val="2422702465"/>
                    </a:ext>
                  </a:extLst>
                </a:gridCol>
                <a:gridCol w="726378">
                  <a:extLst>
                    <a:ext uri="{9D8B030D-6E8A-4147-A177-3AD203B41FA5}">
                      <a16:colId xmlns:a16="http://schemas.microsoft.com/office/drawing/2014/main" val="1379327468"/>
                    </a:ext>
                  </a:extLst>
                </a:gridCol>
                <a:gridCol w="900709">
                  <a:extLst>
                    <a:ext uri="{9D8B030D-6E8A-4147-A177-3AD203B41FA5}">
                      <a16:colId xmlns:a16="http://schemas.microsoft.com/office/drawing/2014/main" val="2492391060"/>
                    </a:ext>
                  </a:extLst>
                </a:gridCol>
                <a:gridCol w="1016929">
                  <a:extLst>
                    <a:ext uri="{9D8B030D-6E8A-4147-A177-3AD203B41FA5}">
                      <a16:colId xmlns:a16="http://schemas.microsoft.com/office/drawing/2014/main" val="1739973513"/>
                    </a:ext>
                  </a:extLst>
                </a:gridCol>
                <a:gridCol w="1147677">
                  <a:extLst>
                    <a:ext uri="{9D8B030D-6E8A-4147-A177-3AD203B41FA5}">
                      <a16:colId xmlns:a16="http://schemas.microsoft.com/office/drawing/2014/main" val="2960031562"/>
                    </a:ext>
                  </a:extLst>
                </a:gridCol>
                <a:gridCol w="1075040">
                  <a:extLst>
                    <a:ext uri="{9D8B030D-6E8A-4147-A177-3AD203B41FA5}">
                      <a16:colId xmlns:a16="http://schemas.microsoft.com/office/drawing/2014/main" val="3396237986"/>
                    </a:ext>
                  </a:extLst>
                </a:gridCol>
                <a:gridCol w="1045985">
                  <a:extLst>
                    <a:ext uri="{9D8B030D-6E8A-4147-A177-3AD203B41FA5}">
                      <a16:colId xmlns:a16="http://schemas.microsoft.com/office/drawing/2014/main" val="4154703304"/>
                    </a:ext>
                  </a:extLst>
                </a:gridCol>
              </a:tblGrid>
              <a:tr h="232670">
                <a:tc>
                  <a:txBody>
                    <a:bodyPr/>
                    <a:lstStyle/>
                    <a:p>
                      <a:pPr algn="ctr" fontAlgn="b"/>
                      <a:r>
                        <a:rPr lang="en-US" sz="1200" b="1" i="0" u="none" strike="noStrike" dirty="0">
                          <a:solidFill>
                            <a:srgbClr val="000000"/>
                          </a:solidFill>
                          <a:effectLst/>
                          <a:latin typeface="Calibri" panose="020F0502020204030204" pitchFamily="34" charset="0"/>
                        </a:rPr>
                        <a:t>Set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tc>
                  <a:txBody>
                    <a:bodyPr/>
                    <a:lstStyle/>
                    <a:p>
                      <a:pPr algn="ctr" fontAlgn="b"/>
                      <a:r>
                        <a:rPr lang="en-US" sz="1200" b="1" i="0" u="none" strike="noStrike" dirty="0">
                          <a:solidFill>
                            <a:srgbClr val="000000"/>
                          </a:solidFill>
                          <a:effectLst/>
                          <a:latin typeface="Calibri" panose="020F0502020204030204" pitchFamily="34" charset="0"/>
                        </a:rPr>
                        <a:t>Node A</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tc>
                  <a:txBody>
                    <a:bodyPr/>
                    <a:lstStyle/>
                    <a:p>
                      <a:pPr algn="ctr" fontAlgn="b"/>
                      <a:r>
                        <a:rPr lang="en-US" sz="1200" b="1" i="0" u="none" strike="noStrike" dirty="0">
                          <a:solidFill>
                            <a:srgbClr val="000000"/>
                          </a:solidFill>
                          <a:effectLst/>
                          <a:latin typeface="Calibri" panose="020F0502020204030204" pitchFamily="34" charset="0"/>
                        </a:rPr>
                        <a:t>Node B</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tc>
                  <a:txBody>
                    <a:bodyPr/>
                    <a:lstStyle/>
                    <a:p>
                      <a:pPr algn="ctr" fontAlgn="b"/>
                      <a:r>
                        <a:rPr lang="en-US" sz="1200" b="1" i="0" u="none" strike="noStrike" dirty="0">
                          <a:solidFill>
                            <a:srgbClr val="000000"/>
                          </a:solidFill>
                          <a:effectLst/>
                          <a:latin typeface="Calibri" panose="020F0502020204030204" pitchFamily="34" charset="0"/>
                        </a:rPr>
                        <a:t>Node C</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tc>
                  <a:txBody>
                    <a:bodyPr/>
                    <a:lstStyle/>
                    <a:p>
                      <a:pPr algn="ctr" fontAlgn="b"/>
                      <a:r>
                        <a:rPr lang="en-US" sz="1200" b="1" i="0" u="none" strike="noStrike" dirty="0">
                          <a:solidFill>
                            <a:srgbClr val="000000"/>
                          </a:solidFill>
                          <a:effectLst/>
                          <a:latin typeface="Calibri" panose="020F0502020204030204" pitchFamily="34" charset="0"/>
                        </a:rPr>
                        <a:t>Node D</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tc>
                  <a:txBody>
                    <a:bodyPr/>
                    <a:lstStyle/>
                    <a:p>
                      <a:pPr algn="ctr" fontAlgn="b"/>
                      <a:r>
                        <a:rPr lang="en-US" sz="1200" b="1" i="0" u="none" strike="noStrike" dirty="0">
                          <a:solidFill>
                            <a:srgbClr val="000000"/>
                          </a:solidFill>
                          <a:effectLst/>
                          <a:latin typeface="Calibri" panose="020F0502020204030204" pitchFamily="34" charset="0"/>
                        </a:rPr>
                        <a:t>Node 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tc>
                  <a:txBody>
                    <a:bodyPr/>
                    <a:lstStyle/>
                    <a:p>
                      <a:pPr algn="ctr" fontAlgn="b"/>
                      <a:r>
                        <a:rPr lang="en-US" sz="1200" b="1" i="0" u="none" strike="noStrike" dirty="0">
                          <a:solidFill>
                            <a:srgbClr val="000000"/>
                          </a:solidFill>
                          <a:effectLst/>
                          <a:latin typeface="Calibri" panose="020F0502020204030204" pitchFamily="34" charset="0"/>
                        </a:rPr>
                        <a:t>Total Matches</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tc>
                  <a:txBody>
                    <a:bodyPr/>
                    <a:lstStyle/>
                    <a:p>
                      <a:pPr algn="ctr" fontAlgn="b"/>
                      <a:r>
                        <a:rPr lang="en-US" sz="1200" b="1" i="0" u="none" strike="noStrike" dirty="0">
                          <a:solidFill>
                            <a:srgbClr val="000000"/>
                          </a:solidFill>
                          <a:effectLst/>
                          <a:latin typeface="Calibri" panose="020F0502020204030204" pitchFamily="34" charset="0"/>
                        </a:rPr>
                        <a:t>Triangle Weight</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tc>
                  <a:txBody>
                    <a:bodyPr/>
                    <a:lstStyle/>
                    <a:p>
                      <a:pPr algn="ctr" fontAlgn="b"/>
                      <a:r>
                        <a:rPr lang="en-US" sz="1200" b="1" i="0" u="none" strike="noStrike" dirty="0">
                          <a:solidFill>
                            <a:srgbClr val="000000"/>
                          </a:solidFill>
                          <a:effectLst/>
                          <a:latin typeface="Calibri" panose="020F0502020204030204" pitchFamily="34" charset="0"/>
                        </a:rPr>
                        <a:t>Node 'A' Wins</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tc>
                  <a:txBody>
                    <a:bodyPr/>
                    <a:lstStyle/>
                    <a:p>
                      <a:pPr algn="ctr" fontAlgn="b"/>
                      <a:r>
                        <a:rPr lang="en-US" sz="1200" b="1" i="0" u="none" strike="noStrike" dirty="0">
                          <a:solidFill>
                            <a:srgbClr val="000000"/>
                          </a:solidFill>
                          <a:effectLst/>
                          <a:latin typeface="Calibri" panose="020F0502020204030204" pitchFamily="34" charset="0"/>
                        </a:rPr>
                        <a:t>Node 'E' Wins</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lumMod val="40000"/>
                        <a:lumOff val="60000"/>
                      </a:schemeClr>
                    </a:solidFill>
                  </a:tcPr>
                </a:tc>
                <a:extLst>
                  <a:ext uri="{0D108BD9-81ED-4DB2-BD59-A6C34878D82A}">
                    <a16:rowId xmlns:a16="http://schemas.microsoft.com/office/drawing/2014/main" val="2491041274"/>
                  </a:ext>
                </a:extLst>
              </a:tr>
              <a:tr h="232670">
                <a:tc>
                  <a:txBody>
                    <a:bodyPr/>
                    <a:lstStyle/>
                    <a:p>
                      <a:pPr algn="ctr" fontAlgn="b"/>
                      <a:r>
                        <a:rPr lang="en-US" sz="1200" b="0" i="0" u="none" strike="noStrike">
                          <a:solidFill>
                            <a:srgbClr val="000000"/>
                          </a:solidFill>
                          <a:effectLst/>
                          <a:latin typeface="Calibri" panose="020F0502020204030204" pitchFamily="34" charset="0"/>
                        </a:rPr>
                        <a:t>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err="1">
                          <a:solidFill>
                            <a:srgbClr val="000000"/>
                          </a:solidFill>
                          <a:effectLst/>
                          <a:latin typeface="Calibri" panose="020F0502020204030204" pitchFamily="34" charset="0"/>
                        </a:rPr>
                        <a:t>souL</a:t>
                      </a:r>
                      <a:endParaRPr lang="en-US" sz="1200" b="0" i="0" u="none" strike="noStrike" dirty="0">
                        <a:solidFill>
                          <a:srgbClr val="000000"/>
                        </a:solidFill>
                        <a:effectLst/>
                        <a:latin typeface="Calibri" panose="020F0502020204030204" pitchFamily="34" charset="0"/>
                      </a:endParaRP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err="1">
                          <a:solidFill>
                            <a:srgbClr val="000000"/>
                          </a:solidFill>
                          <a:effectLst/>
                          <a:latin typeface="Calibri" panose="020F0502020204030204" pitchFamily="34" charset="0"/>
                        </a:rPr>
                        <a:t>Rodzyn</a:t>
                      </a:r>
                      <a:endParaRPr lang="en-US" sz="1200" b="0" i="0" u="none" strike="noStrike" dirty="0">
                        <a:solidFill>
                          <a:srgbClr val="000000"/>
                        </a:solidFill>
                        <a:effectLst/>
                        <a:latin typeface="Calibri" panose="020F0502020204030204" pitchFamily="34" charset="0"/>
                      </a:endParaRP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err="1">
                          <a:solidFill>
                            <a:srgbClr val="000000"/>
                          </a:solidFill>
                          <a:effectLst/>
                          <a:latin typeface="Calibri" panose="020F0502020204030204" pitchFamily="34" charset="0"/>
                        </a:rPr>
                        <a:t>Elazer</a:t>
                      </a:r>
                      <a:endParaRPr lang="en-US" sz="1200" b="0" i="0" u="none" strike="noStrike" dirty="0">
                        <a:solidFill>
                          <a:srgbClr val="000000"/>
                        </a:solidFill>
                        <a:effectLst/>
                        <a:latin typeface="Calibri" panose="020F0502020204030204" pitchFamily="34" charset="0"/>
                      </a:endParaRP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DaNa</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Nerchio</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Calibri" panose="020F0502020204030204" pitchFamily="34" charset="0"/>
                        </a:rPr>
                        <a:t>78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Calibri" panose="020F0502020204030204" pitchFamily="34" charset="0"/>
                        </a:rPr>
                        <a:t>26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Calibri" panose="020F0502020204030204" pitchFamily="34" charset="0"/>
                        </a:rPr>
                        <a:t>21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Calibri" panose="020F0502020204030204" pitchFamily="34" charset="0"/>
                        </a:rPr>
                        <a:t>31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4816301"/>
                  </a:ext>
                </a:extLst>
              </a:tr>
              <a:tr h="232670">
                <a:tc>
                  <a:txBody>
                    <a:bodyPr/>
                    <a:lstStyle/>
                    <a:p>
                      <a:pPr algn="ctr" fontAlgn="b"/>
                      <a:r>
                        <a:rPr lang="en-US" sz="1200" b="0" i="0" u="none" strike="noStrike">
                          <a:solidFill>
                            <a:srgbClr val="000000"/>
                          </a:solidFill>
                          <a:effectLst/>
                          <a:latin typeface="Calibri" panose="020F0502020204030204" pitchFamily="34" charset="0"/>
                        </a:rPr>
                        <a:t>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Snute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uThermal</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Bly</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Nerchio</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Kelazhur</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61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40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3310487"/>
                  </a:ext>
                </a:extLst>
              </a:tr>
              <a:tr h="232670">
                <a:tc>
                  <a:txBody>
                    <a:bodyPr/>
                    <a:lstStyle/>
                    <a:p>
                      <a:pPr algn="ctr" fontAlgn="b"/>
                      <a:r>
                        <a:rPr lang="en-US" sz="1200" b="0" i="0" u="none" strike="noStrike">
                          <a:solidFill>
                            <a:srgbClr val="000000"/>
                          </a:solidFill>
                          <a:effectLst/>
                          <a:latin typeface="Calibri" panose="020F0502020204030204" pitchFamily="34" charset="0"/>
                        </a:rPr>
                        <a:t>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Scarlett</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Bly</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Neeb</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Kelazhur</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Nerchio</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60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29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5946394"/>
                  </a:ext>
                </a:extLst>
              </a:tr>
              <a:tr h="232670">
                <a:tc>
                  <a:txBody>
                    <a:bodyPr/>
                    <a:lstStyle/>
                    <a:p>
                      <a:pPr algn="ctr" fontAlgn="b"/>
                      <a:r>
                        <a:rPr lang="en-US" sz="1200" b="0" i="0" u="none" strike="noStrike">
                          <a:solidFill>
                            <a:srgbClr val="000000"/>
                          </a:solidFill>
                          <a:effectLst/>
                          <a:latin typeface="Calibri" panose="020F0502020204030204" pitchFamily="34" charset="0"/>
                        </a:rPr>
                        <a:t>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FireCake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DnS</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Denver</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Dayshi</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MarineLorD</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59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29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20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0520589"/>
                  </a:ext>
                </a:extLst>
              </a:tr>
              <a:tr h="232670">
                <a:tc>
                  <a:txBody>
                    <a:bodyPr/>
                    <a:lstStyle/>
                    <a:p>
                      <a:pPr algn="ctr" fontAlgn="b"/>
                      <a:r>
                        <a:rPr lang="en-US" sz="1200" b="0" i="0" u="none" strike="noStrike">
                          <a:solidFill>
                            <a:srgbClr val="000000"/>
                          </a:solidFill>
                          <a:effectLst/>
                          <a:latin typeface="Calibri" panose="020F0502020204030204" pitchFamily="34" charset="0"/>
                        </a:rPr>
                        <a:t>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souL</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Rodzyn</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Nerchio</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DaNa</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Guru</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57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27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2435537"/>
                  </a:ext>
                </a:extLst>
              </a:tr>
              <a:tr h="232670">
                <a:tc>
                  <a:txBody>
                    <a:bodyPr/>
                    <a:lstStyle/>
                    <a:p>
                      <a:pPr algn="ctr" fontAlgn="b"/>
                      <a:r>
                        <a:rPr lang="en-US" sz="1200" b="0" i="0" u="none" strike="noStrike">
                          <a:solidFill>
                            <a:srgbClr val="000000"/>
                          </a:solidFill>
                          <a:effectLst/>
                          <a:latin typeface="Calibri" panose="020F0502020204030204" pitchFamily="34" charset="0"/>
                        </a:rPr>
                        <a:t>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Scarlett</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Neeb</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Bly</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MaSa</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Kelazhur</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57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30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9206036"/>
                  </a:ext>
                </a:extLst>
              </a:tr>
              <a:tr h="232670">
                <a:tc>
                  <a:txBody>
                    <a:bodyPr/>
                    <a:lstStyle/>
                    <a:p>
                      <a:pPr algn="ctr" fontAlgn="b"/>
                      <a:r>
                        <a:rPr lang="en-US" sz="1200" b="0" i="0" u="none" strike="noStrike">
                          <a:solidFill>
                            <a:srgbClr val="000000"/>
                          </a:solidFill>
                          <a:effectLst/>
                          <a:latin typeface="Calibri" panose="020F0502020204030204" pitchFamily="34" charset="0"/>
                        </a:rPr>
                        <a:t>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Miszu</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ArT</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SouL</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DaNa</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Guru</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56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41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1076006"/>
                  </a:ext>
                </a:extLst>
              </a:tr>
              <a:tr h="232670">
                <a:tc>
                  <a:txBody>
                    <a:bodyPr/>
                    <a:lstStyle/>
                    <a:p>
                      <a:pPr algn="ctr" fontAlgn="b"/>
                      <a:r>
                        <a:rPr lang="en-US" sz="1200" b="0" i="0" u="none" strike="noStrike">
                          <a:solidFill>
                            <a:srgbClr val="000000"/>
                          </a:solidFill>
                          <a:effectLst/>
                          <a:latin typeface="Calibri" panose="020F0502020204030204" pitchFamily="34" charset="0"/>
                        </a:rPr>
                        <a:t>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uThermal</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Bly</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Neeb</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Kelazhur</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Nerchio</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56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29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33796566"/>
                  </a:ext>
                </a:extLst>
              </a:tr>
              <a:tr h="232670">
                <a:tc>
                  <a:txBody>
                    <a:bodyPr/>
                    <a:lstStyle/>
                    <a:p>
                      <a:pPr algn="ctr" fontAlgn="b"/>
                      <a:r>
                        <a:rPr lang="en-US" sz="1200" b="0" i="0" u="none" strike="noStrike">
                          <a:solidFill>
                            <a:srgbClr val="000000"/>
                          </a:solidFill>
                          <a:effectLst/>
                          <a:latin typeface="Calibri" panose="020F0502020204030204" pitchFamily="34" charset="0"/>
                        </a:rPr>
                        <a:t>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Polt</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Bly</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Neeb</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Kelazhur</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Nerchio</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56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29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14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04688623"/>
                  </a:ext>
                </a:extLst>
              </a:tr>
              <a:tr h="232670">
                <a:tc>
                  <a:txBody>
                    <a:bodyPr/>
                    <a:lstStyle/>
                    <a:p>
                      <a:pPr algn="ctr" fontAlgn="b"/>
                      <a:r>
                        <a:rPr lang="en-US" sz="1200" b="0" i="0" u="none" strike="noStrike">
                          <a:solidFill>
                            <a:srgbClr val="000000"/>
                          </a:solidFill>
                          <a:effectLst/>
                          <a:latin typeface="Calibri" panose="020F0502020204030204" pitchFamily="34" charset="0"/>
                        </a:rPr>
                        <a:t>10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NaNa</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SouL</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Nerchio</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DaNa</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Guru</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56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40</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Calibri" panose="020F0502020204030204" pitchFamily="34" charset="0"/>
                        </a:rPr>
                        <a:t>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Calibri" panose="020F0502020204030204" pitchFamily="34" charset="0"/>
                        </a:rPr>
                        <a:t>11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0760838"/>
                  </a:ext>
                </a:extLst>
              </a:tr>
            </a:tbl>
          </a:graphicData>
        </a:graphic>
      </p:graphicFrame>
    </p:spTree>
    <p:extLst>
      <p:ext uri="{BB962C8B-B14F-4D97-AF65-F5344CB8AC3E}">
        <p14:creationId xmlns:p14="http://schemas.microsoft.com/office/powerpoint/2010/main" val="1043910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5"/>
          <p:cNvSpPr>
            <a:spLocks noGrp="1" noChangeArrowheads="1"/>
          </p:cNvSpPr>
          <p:nvPr>
            <p:ph type="subTitle" idx="1"/>
          </p:nvPr>
        </p:nvSpPr>
        <p:spPr>
          <a:xfrm>
            <a:off x="98611" y="1102659"/>
            <a:ext cx="9000566" cy="4742329"/>
          </a:xfrm>
        </p:spPr>
        <p:txBody>
          <a:bodyPr>
            <a:normAutofit/>
          </a:bodyPr>
          <a:lstStyle/>
          <a:p>
            <a:pPr marL="285750" indent="-285750" algn="l">
              <a:buFont typeface="Arial" panose="020B0604020202020204" pitchFamily="34" charset="0"/>
              <a:buChar char="•"/>
            </a:pPr>
            <a:r>
              <a:rPr lang="en-US" sz="1800" dirty="0">
                <a:solidFill>
                  <a:schemeClr val="tx1"/>
                </a:solidFill>
              </a:rPr>
              <a:t>Co-citation may prove to be useful to identify unknown rivalries and or good matches between player who have never played each other.</a:t>
            </a:r>
          </a:p>
          <a:p>
            <a:pPr marL="285750" indent="-285750" algn="l">
              <a:buFont typeface="Arial" panose="020B0604020202020204" pitchFamily="34" charset="0"/>
              <a:buChar char="•"/>
            </a:pPr>
            <a:r>
              <a:rPr lang="en-US" sz="1800" dirty="0">
                <a:solidFill>
                  <a:schemeClr val="tx1"/>
                </a:solidFill>
              </a:rPr>
              <a:t>Rivalries in groups or small groups may be identified by evaluating graphlets.</a:t>
            </a:r>
          </a:p>
          <a:p>
            <a:pPr marL="285750" indent="-285750" algn="l">
              <a:buFont typeface="Arial" panose="020B0604020202020204" pitchFamily="34" charset="0"/>
              <a:buChar char="•"/>
            </a:pPr>
            <a:r>
              <a:rPr lang="en-US" sz="1800" dirty="0">
                <a:solidFill>
                  <a:schemeClr val="tx1"/>
                </a:solidFill>
              </a:rPr>
              <a:t>Combining Co-citation and small group graphlet results may better solidify the accuracy of the rivalry prediction/detection.  More work is needed in order to verify the accuracy of the results.</a:t>
            </a:r>
          </a:p>
          <a:p>
            <a:pPr marL="285750" indent="-285750" algn="l">
              <a:buFont typeface="Arial" panose="020B0604020202020204" pitchFamily="34" charset="0"/>
              <a:buChar char="•"/>
            </a:pPr>
            <a:r>
              <a:rPr lang="en-US" sz="1800" dirty="0">
                <a:solidFill>
                  <a:schemeClr val="tx1"/>
                </a:solidFill>
              </a:rPr>
              <a:t>The StarCraft network is a scale free network.</a:t>
            </a:r>
          </a:p>
          <a:p>
            <a:pPr marL="285750" indent="-285750" algn="l">
              <a:buFont typeface="Arial" panose="020B0604020202020204" pitchFamily="34" charset="0"/>
              <a:buChar char="•"/>
            </a:pPr>
            <a:r>
              <a:rPr lang="en-US" sz="1800" dirty="0">
                <a:solidFill>
                  <a:schemeClr val="tx1"/>
                </a:solidFill>
              </a:rPr>
              <a:t>Diffusion may help </a:t>
            </a:r>
            <a:r>
              <a:rPr lang="en-US" sz="1800" dirty="0" err="1">
                <a:solidFill>
                  <a:schemeClr val="tx1"/>
                </a:solidFill>
              </a:rPr>
              <a:t>idntify</a:t>
            </a:r>
            <a:r>
              <a:rPr lang="en-US" sz="1800" dirty="0">
                <a:solidFill>
                  <a:schemeClr val="tx1"/>
                </a:solidFill>
              </a:rPr>
              <a:t> how long a new strategy will be effective in a network.</a:t>
            </a:r>
          </a:p>
        </p:txBody>
      </p:sp>
      <p:sp>
        <p:nvSpPr>
          <p:cNvPr id="18435" name="Rectangle 19"/>
          <p:cNvSpPr>
            <a:spLocks noChangeArrowheads="1"/>
          </p:cNvSpPr>
          <p:nvPr/>
        </p:nvSpPr>
        <p:spPr bwMode="auto">
          <a:xfrm>
            <a:off x="301625" y="92075"/>
            <a:ext cx="8528050" cy="685800"/>
          </a:xfrm>
          <a:prstGeom prst="rect">
            <a:avLst/>
          </a:prstGeom>
          <a:noFill/>
          <a:ln w="9525" algn="ctr">
            <a:noFill/>
            <a:miter lim="800000"/>
            <a:headEnd/>
            <a:tailEnd/>
          </a:ln>
        </p:spPr>
        <p:txBody>
          <a:bodyPr tIns="0" rIns="0" bIns="0" anchor="ctr"/>
          <a:lstStyle/>
          <a:p>
            <a:pPr algn="ctr" eaLnBrk="0" hangingPunct="0">
              <a:lnSpc>
                <a:spcPct val="95000"/>
              </a:lnSpc>
            </a:pPr>
            <a:r>
              <a:rPr lang="en-US" sz="3000" b="1" dirty="0">
                <a:solidFill>
                  <a:schemeClr val="bg1"/>
                </a:solidFill>
                <a:cs typeface="Arial" charset="0"/>
              </a:rPr>
              <a:t>Conclusion</a:t>
            </a:r>
          </a:p>
        </p:txBody>
      </p:sp>
      <p:graphicFrame>
        <p:nvGraphicFramePr>
          <p:cNvPr id="5" name="Diagram 4"/>
          <p:cNvGraphicFramePr/>
          <p:nvPr>
            <p:extLst>
              <p:ext uri="{D42A27DB-BD31-4B8C-83A1-F6EECF244321}">
                <p14:modId xmlns:p14="http://schemas.microsoft.com/office/powerpoint/2010/main" val="2234216560"/>
              </p:ext>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1037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4"/>
          <p:cNvSpPr>
            <a:spLocks noGrp="1" noChangeArrowheads="1"/>
          </p:cNvSpPr>
          <p:nvPr>
            <p:ph type="ctrTitle"/>
          </p:nvPr>
        </p:nvSpPr>
        <p:spPr>
          <a:xfrm>
            <a:off x="519953" y="2668609"/>
            <a:ext cx="7772400" cy="1470025"/>
          </a:xfrm>
        </p:spPr>
        <p:txBody>
          <a:bodyPr/>
          <a:lstStyle/>
          <a:p>
            <a:pPr algn="ctr"/>
            <a:r>
              <a:rPr lang="en-US" dirty="0">
                <a:solidFill>
                  <a:schemeClr val="accent1"/>
                </a:solidFill>
              </a:rPr>
              <a:t>Questions?</a:t>
            </a:r>
          </a:p>
        </p:txBody>
      </p:sp>
      <p:sp>
        <p:nvSpPr>
          <p:cNvPr id="18435" name="Rectangle 19"/>
          <p:cNvSpPr>
            <a:spLocks noChangeArrowheads="1"/>
          </p:cNvSpPr>
          <p:nvPr/>
        </p:nvSpPr>
        <p:spPr bwMode="auto">
          <a:xfrm>
            <a:off x="301625" y="92075"/>
            <a:ext cx="8528050" cy="685800"/>
          </a:xfrm>
          <a:prstGeom prst="rect">
            <a:avLst/>
          </a:prstGeom>
          <a:noFill/>
          <a:ln w="9525" algn="ctr">
            <a:noFill/>
            <a:miter lim="800000"/>
            <a:headEnd/>
            <a:tailEnd/>
          </a:ln>
        </p:spPr>
        <p:txBody>
          <a:bodyPr tIns="0" rIns="0" bIns="0" anchor="ctr"/>
          <a:lstStyle/>
          <a:p>
            <a:pPr algn="ctr" eaLnBrk="0" hangingPunct="0">
              <a:lnSpc>
                <a:spcPct val="95000"/>
              </a:lnSpc>
            </a:pPr>
            <a:r>
              <a:rPr lang="en-US" sz="3200" dirty="0">
                <a:solidFill>
                  <a:schemeClr val="bg1"/>
                </a:solidFill>
              </a:rPr>
              <a:t>SYSM 6302 Project</a:t>
            </a:r>
            <a:endParaRPr lang="en-US" sz="3000" b="1" dirty="0">
              <a:solidFill>
                <a:schemeClr val="bg1"/>
              </a:solidFill>
              <a:cs typeface="Arial" charset="0"/>
            </a:endParaRPr>
          </a:p>
        </p:txBody>
      </p:sp>
      <p:graphicFrame>
        <p:nvGraphicFramePr>
          <p:cNvPr id="5" name="Diagram 4"/>
          <p:cNvGraphicFramePr/>
          <p:nvPr>
            <p:extLst>
              <p:ext uri="{D42A27DB-BD31-4B8C-83A1-F6EECF244321}">
                <p14:modId xmlns:p14="http://schemas.microsoft.com/office/powerpoint/2010/main" val="1715166495"/>
              </p:ext>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83297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What is StarCraft?</a:t>
            </a:r>
          </a:p>
        </p:txBody>
      </p:sp>
      <p:sp>
        <p:nvSpPr>
          <p:cNvPr id="9" name="TextBox 8"/>
          <p:cNvSpPr txBox="1"/>
          <p:nvPr/>
        </p:nvSpPr>
        <p:spPr>
          <a:xfrm>
            <a:off x="363070" y="1163740"/>
            <a:ext cx="8225117" cy="1938992"/>
          </a:xfrm>
          <a:prstGeom prst="rect">
            <a:avLst/>
          </a:prstGeom>
          <a:noFill/>
        </p:spPr>
        <p:txBody>
          <a:bodyPr wrap="square" rtlCol="0">
            <a:spAutoFit/>
          </a:bodyPr>
          <a:lstStyle/>
          <a:p>
            <a:r>
              <a:rPr lang="en-US" sz="2400" b="1" dirty="0"/>
              <a:t>StarCraft</a:t>
            </a:r>
            <a:r>
              <a:rPr lang="en-US" sz="2400" dirty="0"/>
              <a:t> is a real-time strategy (RTS) computer game created  by Blizzard Entertainment  in 1998.  The game revolves around a war fought between three species named </a:t>
            </a:r>
            <a:r>
              <a:rPr lang="en-US" sz="2400" dirty="0" err="1"/>
              <a:t>Protoss</a:t>
            </a:r>
            <a:r>
              <a:rPr lang="en-US" sz="2400" dirty="0"/>
              <a:t>, Terran, and </a:t>
            </a:r>
            <a:r>
              <a:rPr lang="en-US" sz="2400" dirty="0" err="1"/>
              <a:t>Zerg</a:t>
            </a:r>
            <a:r>
              <a:rPr lang="en-US" sz="2400" dirty="0"/>
              <a:t>.  A player selects one of the three species to face off against another player who also selects one of the three species.  </a:t>
            </a:r>
            <a:endParaRPr lang="en-US" dirty="0"/>
          </a:p>
        </p:txBody>
      </p:sp>
      <p:pic>
        <p:nvPicPr>
          <p:cNvPr id="3" name="Picture 2"/>
          <p:cNvPicPr>
            <a:picLocks noChangeAspect="1"/>
          </p:cNvPicPr>
          <p:nvPr/>
        </p:nvPicPr>
        <p:blipFill>
          <a:blip r:embed="rId2"/>
          <a:stretch>
            <a:fillRect/>
          </a:stretch>
        </p:blipFill>
        <p:spPr>
          <a:xfrm>
            <a:off x="171450" y="3108340"/>
            <a:ext cx="8622926" cy="2850822"/>
          </a:xfrm>
          <a:prstGeom prst="rect">
            <a:avLst/>
          </a:prstGeom>
        </p:spPr>
      </p:pic>
      <p:sp>
        <p:nvSpPr>
          <p:cNvPr id="4" name="TextBox 3"/>
          <p:cNvSpPr txBox="1"/>
          <p:nvPr/>
        </p:nvSpPr>
        <p:spPr>
          <a:xfrm>
            <a:off x="222437" y="6055973"/>
            <a:ext cx="5013512" cy="261610"/>
          </a:xfrm>
          <a:prstGeom prst="rect">
            <a:avLst/>
          </a:prstGeom>
          <a:noFill/>
        </p:spPr>
        <p:txBody>
          <a:bodyPr wrap="square" rtlCol="0">
            <a:spAutoFit/>
          </a:bodyPr>
          <a:lstStyle/>
          <a:p>
            <a:r>
              <a:rPr lang="en-US" sz="1100" dirty="0"/>
              <a:t>Picture Taken From: </a:t>
            </a:r>
            <a:r>
              <a:rPr lang="en-US" sz="1100" dirty="0">
                <a:hlinkClick r:id="rId3"/>
              </a:rPr>
              <a:t>http://StarCraft.wikia.com/wiki/StarCraft</a:t>
            </a:r>
            <a:r>
              <a:rPr lang="en-US" sz="1100" dirty="0"/>
              <a:t> </a:t>
            </a:r>
          </a:p>
        </p:txBody>
      </p:sp>
      <p:graphicFrame>
        <p:nvGraphicFramePr>
          <p:cNvPr id="7" name="Diagram 6"/>
          <p:cNvGraphicFramePr/>
          <p:nvPr>
            <p:extLst>
              <p:ext uri="{D42A27DB-BD31-4B8C-83A1-F6EECF244321}">
                <p14:modId xmlns:p14="http://schemas.microsoft.com/office/powerpoint/2010/main" val="3819173532"/>
              </p:ext>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233752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Special Thanks To Our Python Programmer</a:t>
            </a:r>
          </a:p>
        </p:txBody>
      </p:sp>
      <p:sp>
        <p:nvSpPr>
          <p:cNvPr id="3" name="Content Placeholder 2"/>
          <p:cNvSpPr>
            <a:spLocks noGrp="1"/>
          </p:cNvSpPr>
          <p:nvPr>
            <p:ph idx="1"/>
          </p:nvPr>
        </p:nvSpPr>
        <p:spPr>
          <a:xfrm>
            <a:off x="6100480" y="6333564"/>
            <a:ext cx="3687295" cy="1742423"/>
          </a:xfrm>
        </p:spPr>
        <p:txBody>
          <a:bodyPr/>
          <a:lstStyle/>
          <a:p>
            <a:pPr marL="0" indent="0">
              <a:buNone/>
            </a:pPr>
            <a:r>
              <a:rPr lang="en-US" dirty="0"/>
              <a:t>The </a:t>
            </a:r>
            <a:r>
              <a:rPr lang="en-US" dirty="0" err="1"/>
              <a:t>Catniss</a:t>
            </a:r>
            <a:endParaRPr lang="en-US" dirty="0"/>
          </a:p>
        </p:txBody>
      </p:sp>
      <p:pic>
        <p:nvPicPr>
          <p:cNvPr id="4" name="Picture 3"/>
          <p:cNvPicPr>
            <a:picLocks noChangeAspect="1"/>
          </p:cNvPicPr>
          <p:nvPr/>
        </p:nvPicPr>
        <p:blipFill>
          <a:blip r:embed="rId2"/>
          <a:stretch>
            <a:fillRect/>
          </a:stretch>
        </p:blipFill>
        <p:spPr>
          <a:xfrm>
            <a:off x="933510" y="1088381"/>
            <a:ext cx="6860122" cy="5245183"/>
          </a:xfrm>
          <a:prstGeom prst="rect">
            <a:avLst/>
          </a:prstGeom>
        </p:spPr>
      </p:pic>
    </p:spTree>
    <p:extLst>
      <p:ext uri="{BB962C8B-B14F-4D97-AF65-F5344CB8AC3E}">
        <p14:creationId xmlns:p14="http://schemas.microsoft.com/office/powerpoint/2010/main" val="2832226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Typical Gameplay Snapshot</a:t>
            </a:r>
          </a:p>
        </p:txBody>
      </p:sp>
      <p:pic>
        <p:nvPicPr>
          <p:cNvPr id="5" name="Picture 4"/>
          <p:cNvPicPr>
            <a:picLocks noChangeAspect="1"/>
          </p:cNvPicPr>
          <p:nvPr/>
        </p:nvPicPr>
        <p:blipFill>
          <a:blip r:embed="rId2"/>
          <a:stretch>
            <a:fillRect/>
          </a:stretch>
        </p:blipFill>
        <p:spPr>
          <a:xfrm>
            <a:off x="282387" y="1286435"/>
            <a:ext cx="8613963" cy="4719078"/>
          </a:xfrm>
          <a:prstGeom prst="rect">
            <a:avLst/>
          </a:prstGeom>
        </p:spPr>
      </p:pic>
      <p:sp>
        <p:nvSpPr>
          <p:cNvPr id="6" name="TextBox 5"/>
          <p:cNvSpPr txBox="1"/>
          <p:nvPr/>
        </p:nvSpPr>
        <p:spPr>
          <a:xfrm>
            <a:off x="1823591" y="6087823"/>
            <a:ext cx="5644009" cy="276999"/>
          </a:xfrm>
          <a:prstGeom prst="rect">
            <a:avLst/>
          </a:prstGeom>
          <a:noFill/>
        </p:spPr>
        <p:txBody>
          <a:bodyPr wrap="square" rtlCol="0">
            <a:spAutoFit/>
          </a:bodyPr>
          <a:lstStyle/>
          <a:p>
            <a:r>
              <a:rPr lang="en-US" sz="1200" dirty="0"/>
              <a:t>Taken From: </a:t>
            </a:r>
            <a:r>
              <a:rPr lang="en-US" sz="1200" dirty="0">
                <a:hlinkClick r:id="rId3"/>
              </a:rPr>
              <a:t>https://blogs-images.forbes.com/johngaudiosi/files/2012/12/starcraft2.jpg</a:t>
            </a:r>
            <a:r>
              <a:rPr lang="en-US" sz="1200" dirty="0"/>
              <a:t> </a:t>
            </a:r>
          </a:p>
        </p:txBody>
      </p:sp>
      <p:graphicFrame>
        <p:nvGraphicFramePr>
          <p:cNvPr id="7" name="Diagram 6"/>
          <p:cNvGraphicFramePr/>
          <p:nvPr>
            <p:extLst>
              <p:ext uri="{D42A27DB-BD31-4B8C-83A1-F6EECF244321}">
                <p14:modId xmlns:p14="http://schemas.microsoft.com/office/powerpoint/2010/main" val="4152141184"/>
              </p:ext>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92281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Data Source: </a:t>
            </a:r>
            <a:r>
              <a:rPr lang="en-US" dirty="0" err="1"/>
              <a:t>Liquipedia</a:t>
            </a:r>
            <a:r>
              <a:rPr lang="en-US" dirty="0"/>
              <a:t> Minor Tournaments</a:t>
            </a:r>
          </a:p>
        </p:txBody>
      </p:sp>
      <p:pic>
        <p:nvPicPr>
          <p:cNvPr id="5" name="Picture 4"/>
          <p:cNvPicPr>
            <a:picLocks noChangeAspect="1"/>
          </p:cNvPicPr>
          <p:nvPr/>
        </p:nvPicPr>
        <p:blipFill>
          <a:blip r:embed="rId2"/>
          <a:stretch>
            <a:fillRect/>
          </a:stretch>
        </p:blipFill>
        <p:spPr>
          <a:xfrm>
            <a:off x="0" y="2110925"/>
            <a:ext cx="9247094" cy="3929913"/>
          </a:xfrm>
          <a:prstGeom prst="rect">
            <a:avLst/>
          </a:prstGeom>
        </p:spPr>
      </p:pic>
      <p:sp>
        <p:nvSpPr>
          <p:cNvPr id="9" name="TextBox 8"/>
          <p:cNvSpPr txBox="1"/>
          <p:nvPr/>
        </p:nvSpPr>
        <p:spPr>
          <a:xfrm>
            <a:off x="2922495" y="1066652"/>
            <a:ext cx="4244787" cy="923330"/>
          </a:xfrm>
          <a:prstGeom prst="rect">
            <a:avLst/>
          </a:prstGeom>
          <a:noFill/>
        </p:spPr>
        <p:txBody>
          <a:bodyPr wrap="square" rtlCol="0">
            <a:spAutoFit/>
          </a:bodyPr>
          <a:lstStyle/>
          <a:p>
            <a:r>
              <a:rPr lang="en-US" u="sng" dirty="0"/>
              <a:t>Minor Tournaments Included</a:t>
            </a:r>
            <a:r>
              <a:rPr lang="en-US" dirty="0"/>
              <a:t>: </a:t>
            </a:r>
          </a:p>
          <a:p>
            <a:pPr marL="285750" indent="-285750">
              <a:buFont typeface="Arial" panose="020B0604020202020204" pitchFamily="34" charset="0"/>
              <a:buChar char="•"/>
            </a:pPr>
            <a:r>
              <a:rPr lang="en-US" dirty="0"/>
              <a:t>Legacy of The Void  (2015-Present)   </a:t>
            </a:r>
          </a:p>
          <a:p>
            <a:pPr marL="285750" indent="-285750">
              <a:buFont typeface="Arial" panose="020B0604020202020204" pitchFamily="34" charset="0"/>
              <a:buChar char="•"/>
            </a:pPr>
            <a:r>
              <a:rPr lang="en-US" dirty="0"/>
              <a:t>Heart Of the Swarm (2015) </a:t>
            </a:r>
          </a:p>
        </p:txBody>
      </p:sp>
      <p:sp>
        <p:nvSpPr>
          <p:cNvPr id="3" name="TextBox 2"/>
          <p:cNvSpPr txBox="1"/>
          <p:nvPr/>
        </p:nvSpPr>
        <p:spPr>
          <a:xfrm>
            <a:off x="85164" y="6089066"/>
            <a:ext cx="4724400" cy="261610"/>
          </a:xfrm>
          <a:prstGeom prst="rect">
            <a:avLst/>
          </a:prstGeom>
          <a:noFill/>
        </p:spPr>
        <p:txBody>
          <a:bodyPr wrap="square" rtlCol="0">
            <a:spAutoFit/>
          </a:bodyPr>
          <a:lstStyle/>
          <a:p>
            <a:r>
              <a:rPr lang="en-US" sz="1100" dirty="0"/>
              <a:t>Taken From: </a:t>
            </a:r>
            <a:r>
              <a:rPr lang="en-US" sz="1100" dirty="0">
                <a:hlinkClick r:id="rId3"/>
              </a:rPr>
              <a:t>http://wiki.teamliquid.net/starcraft2/Minor_Tournaments</a:t>
            </a:r>
            <a:r>
              <a:rPr lang="en-US" sz="1100" dirty="0"/>
              <a:t> </a:t>
            </a:r>
          </a:p>
        </p:txBody>
      </p:sp>
      <p:graphicFrame>
        <p:nvGraphicFramePr>
          <p:cNvPr id="6" name="Diagram 5"/>
          <p:cNvGraphicFramePr/>
          <p:nvPr>
            <p:extLst>
              <p:ext uri="{D42A27DB-BD31-4B8C-83A1-F6EECF244321}">
                <p14:modId xmlns:p14="http://schemas.microsoft.com/office/powerpoint/2010/main" val="3952533272"/>
              </p:ext>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91002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Selecting Data From Each Tournament</a:t>
            </a:r>
          </a:p>
        </p:txBody>
      </p:sp>
      <p:pic>
        <p:nvPicPr>
          <p:cNvPr id="5" name="Picture 4"/>
          <p:cNvPicPr>
            <a:picLocks noChangeAspect="1"/>
          </p:cNvPicPr>
          <p:nvPr/>
        </p:nvPicPr>
        <p:blipFill>
          <a:blip r:embed="rId2"/>
          <a:stretch>
            <a:fillRect/>
          </a:stretch>
        </p:blipFill>
        <p:spPr>
          <a:xfrm>
            <a:off x="305922" y="2047444"/>
            <a:ext cx="8724900" cy="3810000"/>
          </a:xfrm>
          <a:prstGeom prst="rect">
            <a:avLst/>
          </a:prstGeom>
        </p:spPr>
      </p:pic>
      <p:sp>
        <p:nvSpPr>
          <p:cNvPr id="8" name="TextBox 7"/>
          <p:cNvSpPr txBox="1"/>
          <p:nvPr/>
        </p:nvSpPr>
        <p:spPr>
          <a:xfrm>
            <a:off x="305922" y="6021483"/>
            <a:ext cx="4467785" cy="261610"/>
          </a:xfrm>
          <a:prstGeom prst="rect">
            <a:avLst/>
          </a:prstGeom>
          <a:noFill/>
        </p:spPr>
        <p:txBody>
          <a:bodyPr wrap="square" rtlCol="0">
            <a:spAutoFit/>
          </a:bodyPr>
          <a:lstStyle/>
          <a:p>
            <a:r>
              <a:rPr lang="en-US" sz="1100" dirty="0"/>
              <a:t>Taken From: </a:t>
            </a:r>
            <a:r>
              <a:rPr lang="en-US" sz="1100" dirty="0">
                <a:hlinkClick r:id="rId3"/>
              </a:rPr>
              <a:t>http://wiki.teamliquid.net/starcraft2/Minor_Tournaments</a:t>
            </a:r>
            <a:r>
              <a:rPr lang="en-US" sz="1100" dirty="0"/>
              <a:t> </a:t>
            </a:r>
          </a:p>
        </p:txBody>
      </p:sp>
      <p:sp>
        <p:nvSpPr>
          <p:cNvPr id="6" name="TextBox 5"/>
          <p:cNvSpPr txBox="1"/>
          <p:nvPr/>
        </p:nvSpPr>
        <p:spPr>
          <a:xfrm>
            <a:off x="2850780" y="1134590"/>
            <a:ext cx="4419598" cy="646331"/>
          </a:xfrm>
          <a:prstGeom prst="rect">
            <a:avLst/>
          </a:prstGeom>
          <a:noFill/>
        </p:spPr>
        <p:txBody>
          <a:bodyPr wrap="square" rtlCol="0">
            <a:spAutoFit/>
          </a:bodyPr>
          <a:lstStyle/>
          <a:p>
            <a:r>
              <a:rPr lang="en-US" u="sng" dirty="0"/>
              <a:t>Minor Tournaments Included</a:t>
            </a:r>
            <a:r>
              <a:rPr lang="en-US" dirty="0"/>
              <a:t>: </a:t>
            </a:r>
          </a:p>
          <a:p>
            <a:pPr marL="285750" indent="-285750">
              <a:buFont typeface="Arial" panose="020B0604020202020204" pitchFamily="34" charset="0"/>
              <a:buChar char="•"/>
            </a:pPr>
            <a:r>
              <a:rPr lang="en-US" dirty="0"/>
              <a:t>61 Total Pages Scraped</a:t>
            </a:r>
          </a:p>
        </p:txBody>
      </p:sp>
      <p:graphicFrame>
        <p:nvGraphicFramePr>
          <p:cNvPr id="9" name="Diagram 8"/>
          <p:cNvGraphicFramePr/>
          <p:nvPr>
            <p:extLst>
              <p:ext uri="{D42A27DB-BD31-4B8C-83A1-F6EECF244321}">
                <p14:modId xmlns:p14="http://schemas.microsoft.com/office/powerpoint/2010/main" val="4087174284"/>
              </p:ext>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07579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What the Network looks like</a:t>
            </a:r>
          </a:p>
        </p:txBody>
      </p:sp>
      <p:sp>
        <p:nvSpPr>
          <p:cNvPr id="4" name="Oval 3"/>
          <p:cNvSpPr/>
          <p:nvPr/>
        </p:nvSpPr>
        <p:spPr>
          <a:xfrm>
            <a:off x="3166610" y="1798976"/>
            <a:ext cx="1532964" cy="1039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MaNa</a:t>
            </a:r>
            <a:endParaRPr lang="en-US" dirty="0"/>
          </a:p>
        </p:txBody>
      </p:sp>
      <p:cxnSp>
        <p:nvCxnSpPr>
          <p:cNvPr id="8" name="Straight Arrow Connector 7"/>
          <p:cNvCxnSpPr>
            <a:cxnSpLocks/>
          </p:cNvCxnSpPr>
          <p:nvPr/>
        </p:nvCxnSpPr>
        <p:spPr>
          <a:xfrm>
            <a:off x="4653482" y="2460720"/>
            <a:ext cx="256310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p:cNvCxnSpPr>
            <a:cxnSpLocks/>
          </p:cNvCxnSpPr>
          <p:nvPr/>
        </p:nvCxnSpPr>
        <p:spPr>
          <a:xfrm flipH="1">
            <a:off x="4603376" y="1982476"/>
            <a:ext cx="2808479" cy="5055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Oval 12"/>
          <p:cNvSpPr/>
          <p:nvPr/>
        </p:nvSpPr>
        <p:spPr>
          <a:xfrm>
            <a:off x="7177706" y="1830537"/>
            <a:ext cx="1532964" cy="1039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Snute</a:t>
            </a:r>
            <a:endParaRPr lang="en-US" dirty="0"/>
          </a:p>
        </p:txBody>
      </p:sp>
      <p:sp>
        <p:nvSpPr>
          <p:cNvPr id="14" name="Oval 13"/>
          <p:cNvSpPr/>
          <p:nvPr/>
        </p:nvSpPr>
        <p:spPr>
          <a:xfrm>
            <a:off x="3220349" y="4790423"/>
            <a:ext cx="1860177" cy="1039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MarineKing</a:t>
            </a:r>
            <a:endParaRPr lang="en-US" dirty="0"/>
          </a:p>
        </p:txBody>
      </p:sp>
      <p:sp>
        <p:nvSpPr>
          <p:cNvPr id="15" name="Oval 14"/>
          <p:cNvSpPr/>
          <p:nvPr/>
        </p:nvSpPr>
        <p:spPr>
          <a:xfrm>
            <a:off x="7384161" y="4543459"/>
            <a:ext cx="1532964" cy="1039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MVP</a:t>
            </a:r>
          </a:p>
        </p:txBody>
      </p:sp>
      <p:cxnSp>
        <p:nvCxnSpPr>
          <p:cNvPr id="16" name="Straight Arrow Connector 15"/>
          <p:cNvCxnSpPr>
            <a:cxnSpLocks/>
            <a:stCxn id="13" idx="4"/>
            <a:endCxn id="14" idx="7"/>
          </p:cNvCxnSpPr>
          <p:nvPr/>
        </p:nvCxnSpPr>
        <p:spPr>
          <a:xfrm flipH="1">
            <a:off x="4808109" y="2870443"/>
            <a:ext cx="3136079" cy="207227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p:cNvCxnSpPr>
            <a:cxnSpLocks/>
            <a:stCxn id="14" idx="0"/>
            <a:endCxn id="13" idx="3"/>
          </p:cNvCxnSpPr>
          <p:nvPr/>
        </p:nvCxnSpPr>
        <p:spPr>
          <a:xfrm flipV="1">
            <a:off x="4150438" y="2718152"/>
            <a:ext cx="3251765" cy="207227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p:cNvCxnSpPr>
            <a:cxnSpLocks/>
            <a:endCxn id="15" idx="0"/>
          </p:cNvCxnSpPr>
          <p:nvPr/>
        </p:nvCxnSpPr>
        <p:spPr>
          <a:xfrm>
            <a:off x="8120766" y="2900117"/>
            <a:ext cx="29877" cy="164334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p:cNvCxnSpPr>
            <a:cxnSpLocks/>
            <a:stCxn id="4" idx="5"/>
            <a:endCxn id="15" idx="1"/>
          </p:cNvCxnSpPr>
          <p:nvPr/>
        </p:nvCxnSpPr>
        <p:spPr>
          <a:xfrm>
            <a:off x="4475077" y="2686591"/>
            <a:ext cx="3133581" cy="200915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0" name="Straight Arrow Connector 29"/>
          <p:cNvCxnSpPr>
            <a:cxnSpLocks/>
            <a:stCxn id="14" idx="6"/>
          </p:cNvCxnSpPr>
          <p:nvPr/>
        </p:nvCxnSpPr>
        <p:spPr>
          <a:xfrm>
            <a:off x="5080526" y="5310376"/>
            <a:ext cx="240500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4" name="Content Placeholder 33"/>
          <p:cNvSpPr>
            <a:spLocks noGrp="1"/>
          </p:cNvSpPr>
          <p:nvPr>
            <p:ph idx="1"/>
          </p:nvPr>
        </p:nvSpPr>
        <p:spPr>
          <a:xfrm>
            <a:off x="247147" y="1523811"/>
            <a:ext cx="2483182" cy="4357035"/>
          </a:xfrm>
          <a:ln>
            <a:solidFill>
              <a:schemeClr val="accent1"/>
            </a:solidFill>
          </a:ln>
        </p:spPr>
        <p:txBody>
          <a:bodyPr/>
          <a:lstStyle/>
          <a:p>
            <a:pPr marL="0" indent="0" algn="ctr">
              <a:buNone/>
            </a:pPr>
            <a:r>
              <a:rPr lang="en-US" u="sng" dirty="0"/>
              <a:t>Legend</a:t>
            </a:r>
          </a:p>
          <a:p>
            <a:pPr marL="0" indent="0" algn="ctr">
              <a:buNone/>
            </a:pPr>
            <a:endParaRPr lang="en-US" u="sng" dirty="0"/>
          </a:p>
          <a:p>
            <a:pPr marL="0" indent="0">
              <a:buNone/>
            </a:pPr>
            <a:endParaRPr lang="en-US" sz="2000" dirty="0"/>
          </a:p>
          <a:p>
            <a:pPr marL="0" indent="0">
              <a:buNone/>
            </a:pPr>
            <a:endParaRPr lang="en-US" sz="2000" dirty="0"/>
          </a:p>
        </p:txBody>
      </p:sp>
      <p:sp>
        <p:nvSpPr>
          <p:cNvPr id="45" name="Oval 44"/>
          <p:cNvSpPr/>
          <p:nvPr/>
        </p:nvSpPr>
        <p:spPr>
          <a:xfrm>
            <a:off x="857060" y="2344269"/>
            <a:ext cx="1188002" cy="9431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Player</a:t>
            </a:r>
          </a:p>
        </p:txBody>
      </p:sp>
      <p:cxnSp>
        <p:nvCxnSpPr>
          <p:cNvPr id="46" name="Straight Arrow Connector 45"/>
          <p:cNvCxnSpPr>
            <a:cxnSpLocks/>
            <a:endCxn id="45" idx="5"/>
          </p:cNvCxnSpPr>
          <p:nvPr/>
        </p:nvCxnSpPr>
        <p:spPr>
          <a:xfrm flipV="1">
            <a:off x="1871083" y="3149290"/>
            <a:ext cx="0" cy="169210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9" name="Straight Arrow Connector 48"/>
          <p:cNvCxnSpPr>
            <a:cxnSpLocks/>
            <a:stCxn id="45" idx="3"/>
          </p:cNvCxnSpPr>
          <p:nvPr/>
        </p:nvCxnSpPr>
        <p:spPr>
          <a:xfrm>
            <a:off x="1031039" y="3149290"/>
            <a:ext cx="0" cy="169210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5" name="TextBox 64"/>
          <p:cNvSpPr txBox="1"/>
          <p:nvPr/>
        </p:nvSpPr>
        <p:spPr>
          <a:xfrm>
            <a:off x="391403" y="3507065"/>
            <a:ext cx="685800" cy="646331"/>
          </a:xfrm>
          <a:prstGeom prst="rect">
            <a:avLst/>
          </a:prstGeom>
          <a:noFill/>
        </p:spPr>
        <p:txBody>
          <a:bodyPr wrap="square" rtlCol="0">
            <a:spAutoFit/>
          </a:bodyPr>
          <a:lstStyle/>
          <a:p>
            <a:r>
              <a:rPr lang="en-US" u="sng" dirty="0"/>
              <a:t>Loss</a:t>
            </a:r>
          </a:p>
          <a:p>
            <a:r>
              <a:rPr lang="en-US" dirty="0"/>
              <a:t>Win</a:t>
            </a:r>
          </a:p>
        </p:txBody>
      </p:sp>
      <p:sp>
        <p:nvSpPr>
          <p:cNvPr id="66" name="TextBox 65"/>
          <p:cNvSpPr txBox="1"/>
          <p:nvPr/>
        </p:nvSpPr>
        <p:spPr>
          <a:xfrm>
            <a:off x="1919770" y="3529984"/>
            <a:ext cx="685800" cy="646331"/>
          </a:xfrm>
          <a:prstGeom prst="rect">
            <a:avLst/>
          </a:prstGeom>
          <a:noFill/>
        </p:spPr>
        <p:txBody>
          <a:bodyPr wrap="square" rtlCol="0">
            <a:spAutoFit/>
          </a:bodyPr>
          <a:lstStyle/>
          <a:p>
            <a:r>
              <a:rPr lang="en-US" u="sng" dirty="0"/>
              <a:t>Win</a:t>
            </a:r>
          </a:p>
          <a:p>
            <a:r>
              <a:rPr lang="en-US" dirty="0"/>
              <a:t>Loss</a:t>
            </a:r>
          </a:p>
        </p:txBody>
      </p:sp>
      <p:sp>
        <p:nvSpPr>
          <p:cNvPr id="67" name="TextBox 66"/>
          <p:cNvSpPr txBox="1"/>
          <p:nvPr/>
        </p:nvSpPr>
        <p:spPr>
          <a:xfrm>
            <a:off x="5924214" y="1069337"/>
            <a:ext cx="2358949" cy="369332"/>
          </a:xfrm>
          <a:prstGeom prst="rect">
            <a:avLst/>
          </a:prstGeom>
          <a:noFill/>
        </p:spPr>
        <p:txBody>
          <a:bodyPr wrap="square" rtlCol="0">
            <a:spAutoFit/>
          </a:bodyPr>
          <a:lstStyle/>
          <a:p>
            <a:r>
              <a:rPr lang="en-US" b="1" dirty="0"/>
              <a:t>Edge Total: 2446 Edges </a:t>
            </a:r>
          </a:p>
        </p:txBody>
      </p:sp>
      <p:sp>
        <p:nvSpPr>
          <p:cNvPr id="73" name="TextBox 72"/>
          <p:cNvSpPr txBox="1"/>
          <p:nvPr/>
        </p:nvSpPr>
        <p:spPr>
          <a:xfrm>
            <a:off x="1121466" y="2010927"/>
            <a:ext cx="921639" cy="369332"/>
          </a:xfrm>
          <a:prstGeom prst="rect">
            <a:avLst/>
          </a:prstGeom>
          <a:noFill/>
        </p:spPr>
        <p:txBody>
          <a:bodyPr wrap="square" rtlCol="0">
            <a:spAutoFit/>
          </a:bodyPr>
          <a:lstStyle/>
          <a:p>
            <a:r>
              <a:rPr lang="en-US" dirty="0"/>
              <a:t>Node</a:t>
            </a:r>
          </a:p>
        </p:txBody>
      </p:sp>
      <p:sp>
        <p:nvSpPr>
          <p:cNvPr id="74" name="TextBox 73"/>
          <p:cNvSpPr txBox="1"/>
          <p:nvPr/>
        </p:nvSpPr>
        <p:spPr>
          <a:xfrm>
            <a:off x="3067380" y="1069337"/>
            <a:ext cx="2618084" cy="369332"/>
          </a:xfrm>
          <a:prstGeom prst="rect">
            <a:avLst/>
          </a:prstGeom>
          <a:noFill/>
        </p:spPr>
        <p:txBody>
          <a:bodyPr wrap="square" rtlCol="0">
            <a:spAutoFit/>
          </a:bodyPr>
          <a:lstStyle/>
          <a:p>
            <a:r>
              <a:rPr lang="en-US" b="1" dirty="0"/>
              <a:t>Node Total: 752 Nodes </a:t>
            </a:r>
          </a:p>
        </p:txBody>
      </p:sp>
      <p:sp>
        <p:nvSpPr>
          <p:cNvPr id="29" name="Rectangle 28"/>
          <p:cNvSpPr/>
          <p:nvPr/>
        </p:nvSpPr>
        <p:spPr>
          <a:xfrm>
            <a:off x="6088138" y="2083426"/>
            <a:ext cx="194889" cy="400110"/>
          </a:xfrm>
          <a:prstGeom prst="rect">
            <a:avLst/>
          </a:prstGeom>
          <a:noFill/>
        </p:spPr>
        <p:txBody>
          <a:bodyPr wrap="squar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3</a:t>
            </a:r>
          </a:p>
        </p:txBody>
      </p:sp>
      <p:sp>
        <p:nvSpPr>
          <p:cNvPr id="32" name="Rectangle 31"/>
          <p:cNvSpPr/>
          <p:nvPr/>
        </p:nvSpPr>
        <p:spPr>
          <a:xfrm>
            <a:off x="5356731" y="2961354"/>
            <a:ext cx="194889" cy="400110"/>
          </a:xfrm>
          <a:prstGeom prst="rect">
            <a:avLst/>
          </a:prstGeom>
          <a:noFill/>
        </p:spPr>
        <p:txBody>
          <a:bodyPr wrap="squar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1</a:t>
            </a:r>
          </a:p>
        </p:txBody>
      </p:sp>
      <p:sp>
        <p:nvSpPr>
          <p:cNvPr id="33" name="Rectangle 32"/>
          <p:cNvSpPr/>
          <p:nvPr/>
        </p:nvSpPr>
        <p:spPr>
          <a:xfrm>
            <a:off x="6789657" y="3230695"/>
            <a:ext cx="194889" cy="400110"/>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rPr>
              <a:t>2</a:t>
            </a:r>
            <a:endParaRPr lang="en-US" sz="2000" b="0" cap="none" spc="0" dirty="0">
              <a:ln w="0"/>
              <a:solidFill>
                <a:schemeClr val="tx1"/>
              </a:solidFill>
              <a:effectLst>
                <a:outerShdw blurRad="38100" dist="19050" dir="2700000" algn="tl" rotWithShape="0">
                  <a:schemeClr val="dk1">
                    <a:alpha val="40000"/>
                  </a:schemeClr>
                </a:outerShdw>
              </a:effectLst>
            </a:endParaRPr>
          </a:p>
        </p:txBody>
      </p:sp>
      <p:sp>
        <p:nvSpPr>
          <p:cNvPr id="35" name="Rectangle 34"/>
          <p:cNvSpPr/>
          <p:nvPr/>
        </p:nvSpPr>
        <p:spPr>
          <a:xfrm>
            <a:off x="8159382" y="3409274"/>
            <a:ext cx="194889" cy="400110"/>
          </a:xfrm>
          <a:prstGeom prst="rect">
            <a:avLst/>
          </a:prstGeom>
          <a:noFill/>
        </p:spPr>
        <p:txBody>
          <a:bodyPr wrap="squar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1</a:t>
            </a:r>
          </a:p>
        </p:txBody>
      </p:sp>
      <p:sp>
        <p:nvSpPr>
          <p:cNvPr id="36" name="Rectangle 35"/>
          <p:cNvSpPr/>
          <p:nvPr/>
        </p:nvSpPr>
        <p:spPr>
          <a:xfrm>
            <a:off x="6310765" y="4910693"/>
            <a:ext cx="194889" cy="400110"/>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rPr>
              <a:t>4</a:t>
            </a:r>
            <a:endParaRPr lang="en-US" sz="2000" b="0" cap="none" spc="0" dirty="0">
              <a:ln w="0"/>
              <a:solidFill>
                <a:schemeClr val="tx1"/>
              </a:solidFill>
              <a:effectLst>
                <a:outerShdw blurRad="38100" dist="19050" dir="2700000" algn="tl" rotWithShape="0">
                  <a:schemeClr val="dk1">
                    <a:alpha val="40000"/>
                  </a:schemeClr>
                </a:outerShdw>
              </a:effectLst>
            </a:endParaRPr>
          </a:p>
        </p:txBody>
      </p:sp>
      <p:sp>
        <p:nvSpPr>
          <p:cNvPr id="37" name="Rectangle 36"/>
          <p:cNvSpPr/>
          <p:nvPr/>
        </p:nvSpPr>
        <p:spPr>
          <a:xfrm>
            <a:off x="5161842" y="3706523"/>
            <a:ext cx="194889" cy="400110"/>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rPr>
              <a:t>2</a:t>
            </a:r>
            <a:endParaRPr lang="en-US" sz="2000" b="0" cap="none" spc="0" dirty="0">
              <a:ln w="0"/>
              <a:solidFill>
                <a:schemeClr val="tx1"/>
              </a:solidFill>
              <a:effectLst>
                <a:outerShdw blurRad="38100" dist="19050" dir="2700000" algn="tl" rotWithShape="0">
                  <a:schemeClr val="dk1">
                    <a:alpha val="40000"/>
                  </a:schemeClr>
                </a:outerShdw>
              </a:effectLst>
            </a:endParaRPr>
          </a:p>
        </p:txBody>
      </p:sp>
      <p:sp>
        <p:nvSpPr>
          <p:cNvPr id="38" name="Rectangle 37"/>
          <p:cNvSpPr/>
          <p:nvPr/>
        </p:nvSpPr>
        <p:spPr>
          <a:xfrm>
            <a:off x="5685464" y="1632917"/>
            <a:ext cx="307443" cy="400110"/>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rPr>
              <a:t>1</a:t>
            </a:r>
            <a:endParaRPr lang="en-US" sz="20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31" name="Diagram 30"/>
          <p:cNvGraphicFramePr/>
          <p:nvPr>
            <p:extLst>
              <p:ext uri="{D42A27DB-BD31-4B8C-83A1-F6EECF244321}">
                <p14:modId xmlns:p14="http://schemas.microsoft.com/office/powerpoint/2010/main" val="4087174284"/>
              </p:ext>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9" name="Oval 38"/>
          <p:cNvSpPr/>
          <p:nvPr/>
        </p:nvSpPr>
        <p:spPr>
          <a:xfrm>
            <a:off x="839708" y="4807882"/>
            <a:ext cx="1188002" cy="9431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Player</a:t>
            </a:r>
          </a:p>
        </p:txBody>
      </p:sp>
    </p:spTree>
    <p:extLst>
      <p:ext uri="{BB962C8B-B14F-4D97-AF65-F5344CB8AC3E}">
        <p14:creationId xmlns:p14="http://schemas.microsoft.com/office/powerpoint/2010/main" val="32203871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47650" y="1048872"/>
            <a:ext cx="8458200" cy="5432610"/>
          </a:xfrm>
          <a:prstGeom prst="rect">
            <a:avLst/>
          </a:prstGeom>
        </p:spPr>
      </p:pic>
      <p:sp>
        <p:nvSpPr>
          <p:cNvPr id="2" name="Title 1"/>
          <p:cNvSpPr>
            <a:spLocks noGrp="1"/>
          </p:cNvSpPr>
          <p:nvPr>
            <p:ph type="title"/>
          </p:nvPr>
        </p:nvSpPr>
        <p:spPr/>
        <p:txBody>
          <a:bodyPr>
            <a:normAutofit/>
          </a:bodyPr>
          <a:lstStyle/>
          <a:p>
            <a:pPr algn="ctr"/>
            <a:r>
              <a:rPr lang="en-US" dirty="0"/>
              <a:t>StarCraft Network</a:t>
            </a:r>
          </a:p>
        </p:txBody>
      </p:sp>
      <p:sp>
        <p:nvSpPr>
          <p:cNvPr id="3" name="Content Placeholder 2"/>
          <p:cNvSpPr>
            <a:spLocks noGrp="1"/>
          </p:cNvSpPr>
          <p:nvPr>
            <p:ph idx="1"/>
          </p:nvPr>
        </p:nvSpPr>
        <p:spPr/>
        <p:txBody>
          <a:bodyPr/>
          <a:lstStyle/>
          <a:p>
            <a:pPr marL="0" indent="0">
              <a:buNone/>
            </a:pPr>
            <a:endParaRPr lang="en-US" dirty="0"/>
          </a:p>
          <a:p>
            <a:endParaRPr lang="en-US" dirty="0"/>
          </a:p>
        </p:txBody>
      </p:sp>
      <p:sp>
        <p:nvSpPr>
          <p:cNvPr id="5" name="TextBox 4"/>
          <p:cNvSpPr txBox="1"/>
          <p:nvPr/>
        </p:nvSpPr>
        <p:spPr>
          <a:xfrm>
            <a:off x="6562889" y="1273779"/>
            <a:ext cx="2618084" cy="369332"/>
          </a:xfrm>
          <a:prstGeom prst="rect">
            <a:avLst/>
          </a:prstGeom>
          <a:noFill/>
        </p:spPr>
        <p:txBody>
          <a:bodyPr wrap="square" rtlCol="0">
            <a:spAutoFit/>
          </a:bodyPr>
          <a:lstStyle/>
          <a:p>
            <a:r>
              <a:rPr lang="en-US" b="1" dirty="0"/>
              <a:t>Node Total: 752 Nodes </a:t>
            </a:r>
          </a:p>
        </p:txBody>
      </p:sp>
      <p:sp>
        <p:nvSpPr>
          <p:cNvPr id="6" name="TextBox 5"/>
          <p:cNvSpPr txBox="1"/>
          <p:nvPr/>
        </p:nvSpPr>
        <p:spPr>
          <a:xfrm>
            <a:off x="6785051" y="1699140"/>
            <a:ext cx="2358949" cy="369332"/>
          </a:xfrm>
          <a:prstGeom prst="rect">
            <a:avLst/>
          </a:prstGeom>
          <a:noFill/>
        </p:spPr>
        <p:txBody>
          <a:bodyPr wrap="square" rtlCol="0">
            <a:spAutoFit/>
          </a:bodyPr>
          <a:lstStyle/>
          <a:p>
            <a:r>
              <a:rPr lang="en-US" b="1" dirty="0"/>
              <a:t>Edge Total: 2446 Edges </a:t>
            </a:r>
          </a:p>
        </p:txBody>
      </p:sp>
      <p:graphicFrame>
        <p:nvGraphicFramePr>
          <p:cNvPr id="7" name="Diagram 6"/>
          <p:cNvGraphicFramePr/>
          <p:nvPr>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00537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Network Measurements and Characteristics </a:t>
            </a:r>
          </a:p>
        </p:txBody>
      </p:sp>
      <p:sp>
        <p:nvSpPr>
          <p:cNvPr id="3" name="Content Placeholder 2"/>
          <p:cNvSpPr>
            <a:spLocks noGrp="1"/>
          </p:cNvSpPr>
          <p:nvPr>
            <p:ph idx="1"/>
          </p:nvPr>
        </p:nvSpPr>
        <p:spPr/>
        <p:txBody>
          <a:bodyPr/>
          <a:lstStyle/>
          <a:p>
            <a:pPr marL="0" indent="0">
              <a:buNone/>
            </a:pPr>
            <a:endParaRPr lang="en-US" dirty="0"/>
          </a:p>
          <a:p>
            <a:endParaRPr lang="en-US" dirty="0"/>
          </a:p>
        </p:txBody>
      </p:sp>
      <p:graphicFrame>
        <p:nvGraphicFramePr>
          <p:cNvPr id="4" name="Diagram 3"/>
          <p:cNvGraphicFramePr/>
          <p:nvPr>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425982" y="1290742"/>
            <a:ext cx="2383479" cy="2831544"/>
          </a:xfrm>
          <a:prstGeom prst="rect">
            <a:avLst/>
          </a:prstGeom>
          <a:noFill/>
        </p:spPr>
        <p:txBody>
          <a:bodyPr wrap="square" rtlCol="0">
            <a:spAutoFit/>
          </a:bodyPr>
          <a:lstStyle/>
          <a:p>
            <a:r>
              <a:rPr lang="en-US" b="1" dirty="0"/>
              <a:t>        Most wins</a:t>
            </a:r>
            <a:r>
              <a:rPr lang="en-US" dirty="0"/>
              <a:t> </a:t>
            </a:r>
          </a:p>
          <a:p>
            <a:r>
              <a:rPr lang="en-US" sz="1600" dirty="0"/>
              <a:t>1. </a:t>
            </a:r>
            <a:r>
              <a:rPr lang="en-US" sz="1600" dirty="0" err="1"/>
              <a:t>Nerchio</a:t>
            </a:r>
            <a:r>
              <a:rPr lang="en-US" sz="1600" dirty="0"/>
              <a:t> (171.0000)</a:t>
            </a:r>
          </a:p>
          <a:p>
            <a:r>
              <a:rPr lang="en-US" sz="1600" dirty="0"/>
              <a:t> 2. Bly (132.0000)</a:t>
            </a:r>
          </a:p>
          <a:p>
            <a:r>
              <a:rPr lang="en-US" sz="1600" dirty="0"/>
              <a:t> 3. </a:t>
            </a:r>
            <a:r>
              <a:rPr lang="en-US" sz="1600" dirty="0" err="1"/>
              <a:t>Kelazhur</a:t>
            </a:r>
            <a:r>
              <a:rPr lang="en-US" sz="1600" dirty="0"/>
              <a:t> (98.0000)</a:t>
            </a:r>
          </a:p>
          <a:p>
            <a:r>
              <a:rPr lang="en-US" sz="1600" dirty="0"/>
              <a:t> 4. </a:t>
            </a:r>
            <a:r>
              <a:rPr lang="en-US" sz="1600" dirty="0" err="1"/>
              <a:t>Snute</a:t>
            </a:r>
            <a:r>
              <a:rPr lang="en-US" sz="1600" dirty="0"/>
              <a:t> (96.0000)</a:t>
            </a:r>
          </a:p>
          <a:p>
            <a:r>
              <a:rPr lang="en-US" sz="1600" dirty="0"/>
              <a:t> 5. </a:t>
            </a:r>
            <a:r>
              <a:rPr lang="en-US" sz="1600" dirty="0" err="1"/>
              <a:t>Neeb</a:t>
            </a:r>
            <a:r>
              <a:rPr lang="en-US" sz="1600" dirty="0"/>
              <a:t> (87.0000)</a:t>
            </a:r>
          </a:p>
          <a:p>
            <a:r>
              <a:rPr lang="en-US" sz="1600" dirty="0"/>
              <a:t> 6. </a:t>
            </a:r>
            <a:r>
              <a:rPr lang="en-US" sz="1600" dirty="0" err="1"/>
              <a:t>uThermal</a:t>
            </a:r>
            <a:r>
              <a:rPr lang="en-US" sz="1600" dirty="0"/>
              <a:t> (78.0000)</a:t>
            </a:r>
          </a:p>
          <a:p>
            <a:r>
              <a:rPr lang="en-US" sz="1600" dirty="0"/>
              <a:t> 7. </a:t>
            </a:r>
            <a:r>
              <a:rPr lang="en-US" sz="1600" dirty="0" err="1"/>
              <a:t>MarineLorD</a:t>
            </a:r>
            <a:r>
              <a:rPr lang="en-US" sz="1600" dirty="0"/>
              <a:t> (77.0000)</a:t>
            </a:r>
          </a:p>
          <a:p>
            <a:r>
              <a:rPr lang="en-US" sz="1600" dirty="0"/>
              <a:t> 8. </a:t>
            </a:r>
            <a:r>
              <a:rPr lang="en-US" sz="1600" dirty="0" err="1"/>
              <a:t>ByuN</a:t>
            </a:r>
            <a:r>
              <a:rPr lang="en-US" sz="1600" dirty="0"/>
              <a:t> (74.0000)</a:t>
            </a:r>
          </a:p>
          <a:p>
            <a:r>
              <a:rPr lang="en-US" sz="1600" dirty="0"/>
              <a:t> 9. </a:t>
            </a:r>
            <a:r>
              <a:rPr lang="en-US" sz="1600" dirty="0" err="1"/>
              <a:t>Elazer</a:t>
            </a:r>
            <a:r>
              <a:rPr lang="en-US" sz="1600" dirty="0"/>
              <a:t> (68.0000)</a:t>
            </a:r>
          </a:p>
          <a:p>
            <a:r>
              <a:rPr lang="en-US" sz="1600" dirty="0"/>
              <a:t> 10. </a:t>
            </a:r>
            <a:r>
              <a:rPr lang="en-US" sz="1600" dirty="0" err="1"/>
              <a:t>DaNa</a:t>
            </a:r>
            <a:r>
              <a:rPr lang="en-US" sz="1600" dirty="0"/>
              <a:t> (66.0000)</a:t>
            </a:r>
          </a:p>
        </p:txBody>
      </p:sp>
      <p:sp>
        <p:nvSpPr>
          <p:cNvPr id="10" name="TextBox 9"/>
          <p:cNvSpPr txBox="1"/>
          <p:nvPr/>
        </p:nvSpPr>
        <p:spPr>
          <a:xfrm>
            <a:off x="3156138" y="1290742"/>
            <a:ext cx="2317010" cy="2831544"/>
          </a:xfrm>
          <a:prstGeom prst="rect">
            <a:avLst/>
          </a:prstGeom>
          <a:noFill/>
        </p:spPr>
        <p:txBody>
          <a:bodyPr wrap="square" rtlCol="0">
            <a:spAutoFit/>
          </a:bodyPr>
          <a:lstStyle/>
          <a:p>
            <a:r>
              <a:rPr lang="en-US" b="1" dirty="0"/>
              <a:t>     Most Losses</a:t>
            </a:r>
            <a:endParaRPr lang="en-US" dirty="0"/>
          </a:p>
          <a:p>
            <a:r>
              <a:rPr lang="en-US" sz="1600" dirty="0"/>
              <a:t>1. Bly (120.0000)</a:t>
            </a:r>
          </a:p>
          <a:p>
            <a:r>
              <a:rPr lang="en-US" sz="1600" dirty="0"/>
              <a:t>2. </a:t>
            </a:r>
            <a:r>
              <a:rPr lang="en-US" sz="1600" dirty="0" err="1"/>
              <a:t>Nerchio</a:t>
            </a:r>
            <a:r>
              <a:rPr lang="en-US" sz="1600" dirty="0"/>
              <a:t> (69.0000)</a:t>
            </a:r>
          </a:p>
          <a:p>
            <a:r>
              <a:rPr lang="en-US" sz="1600" dirty="0"/>
              <a:t>3. </a:t>
            </a:r>
            <a:r>
              <a:rPr lang="en-US" sz="1600" dirty="0" err="1"/>
              <a:t>Snute</a:t>
            </a:r>
            <a:r>
              <a:rPr lang="en-US" sz="1600" dirty="0"/>
              <a:t> (67.0000)</a:t>
            </a:r>
          </a:p>
          <a:p>
            <a:r>
              <a:rPr lang="en-US" sz="1600" dirty="0"/>
              <a:t>4. </a:t>
            </a:r>
            <a:r>
              <a:rPr lang="en-US" sz="1600" dirty="0" err="1"/>
              <a:t>Neeb</a:t>
            </a:r>
            <a:r>
              <a:rPr lang="en-US" sz="1600" dirty="0"/>
              <a:t> (66.0000)</a:t>
            </a:r>
          </a:p>
          <a:p>
            <a:r>
              <a:rPr lang="en-US" sz="1600" dirty="0"/>
              <a:t>5. </a:t>
            </a:r>
            <a:r>
              <a:rPr lang="en-US" sz="1600" dirty="0" err="1"/>
              <a:t>Kelazhur</a:t>
            </a:r>
            <a:r>
              <a:rPr lang="en-US" sz="1600" dirty="0"/>
              <a:t> (59.0000)</a:t>
            </a:r>
          </a:p>
          <a:p>
            <a:r>
              <a:rPr lang="en-US" sz="1600" dirty="0"/>
              <a:t>6. </a:t>
            </a:r>
            <a:r>
              <a:rPr lang="en-US" sz="1600" dirty="0" err="1"/>
              <a:t>MarineLorD</a:t>
            </a:r>
            <a:r>
              <a:rPr lang="en-US" sz="1600" dirty="0"/>
              <a:t> (56.0000)</a:t>
            </a:r>
          </a:p>
          <a:p>
            <a:r>
              <a:rPr lang="en-US" sz="1600" dirty="0"/>
              <a:t>7. </a:t>
            </a:r>
            <a:r>
              <a:rPr lang="en-US" sz="1600" dirty="0" err="1"/>
              <a:t>uThermal</a:t>
            </a:r>
            <a:r>
              <a:rPr lang="en-US" sz="1600" dirty="0"/>
              <a:t> (55.0000)</a:t>
            </a:r>
          </a:p>
          <a:p>
            <a:r>
              <a:rPr lang="en-US" sz="1600" dirty="0"/>
              <a:t>8. </a:t>
            </a:r>
            <a:r>
              <a:rPr lang="en-US" sz="1600" dirty="0" err="1"/>
              <a:t>DaNa</a:t>
            </a:r>
            <a:r>
              <a:rPr lang="en-US" sz="1600" dirty="0"/>
              <a:t> (52.0000)</a:t>
            </a:r>
          </a:p>
          <a:p>
            <a:r>
              <a:rPr lang="en-US" sz="1600" dirty="0"/>
              <a:t>9. </a:t>
            </a:r>
            <a:r>
              <a:rPr lang="en-US" sz="1600" dirty="0" err="1"/>
              <a:t>MaNa</a:t>
            </a:r>
            <a:r>
              <a:rPr lang="en-US" sz="1600" dirty="0"/>
              <a:t> (51.0000)</a:t>
            </a:r>
          </a:p>
          <a:p>
            <a:r>
              <a:rPr lang="en-US" sz="1600" dirty="0"/>
              <a:t>10. </a:t>
            </a:r>
            <a:r>
              <a:rPr lang="en-US" sz="1600" dirty="0" err="1"/>
              <a:t>Elazer</a:t>
            </a:r>
            <a:r>
              <a:rPr lang="en-US" sz="1600" dirty="0"/>
              <a:t> (51.0000)</a:t>
            </a:r>
          </a:p>
        </p:txBody>
      </p:sp>
      <p:sp>
        <p:nvSpPr>
          <p:cNvPr id="11" name="TextBox 10"/>
          <p:cNvSpPr txBox="1"/>
          <p:nvPr/>
        </p:nvSpPr>
        <p:spPr>
          <a:xfrm>
            <a:off x="6031007" y="1211230"/>
            <a:ext cx="2317010" cy="3108543"/>
          </a:xfrm>
          <a:prstGeom prst="rect">
            <a:avLst/>
          </a:prstGeom>
          <a:noFill/>
        </p:spPr>
        <p:txBody>
          <a:bodyPr wrap="square" rtlCol="0">
            <a:spAutoFit/>
          </a:bodyPr>
          <a:lstStyle/>
          <a:p>
            <a:r>
              <a:rPr lang="en-US" b="1" dirty="0"/>
              <a:t>Most Successful(50 games minimum)</a:t>
            </a:r>
            <a:endParaRPr lang="en-US" dirty="0"/>
          </a:p>
          <a:p>
            <a:r>
              <a:rPr lang="en-US" sz="1600" dirty="0"/>
              <a:t>1. </a:t>
            </a:r>
            <a:r>
              <a:rPr lang="en-US" sz="1600" dirty="0" err="1"/>
              <a:t>Serral</a:t>
            </a:r>
            <a:r>
              <a:rPr lang="en-US" sz="1600" dirty="0"/>
              <a:t> (0.7595)</a:t>
            </a:r>
          </a:p>
          <a:p>
            <a:r>
              <a:rPr lang="en-US" sz="1600" dirty="0"/>
              <a:t>2. </a:t>
            </a:r>
            <a:r>
              <a:rPr lang="en-US" sz="1600" dirty="0" err="1"/>
              <a:t>Reynor</a:t>
            </a:r>
            <a:r>
              <a:rPr lang="en-US" sz="1600" dirty="0"/>
              <a:t> (0.7361)</a:t>
            </a:r>
          </a:p>
          <a:p>
            <a:r>
              <a:rPr lang="en-US" sz="1600" dirty="0"/>
              <a:t>3. </a:t>
            </a:r>
            <a:r>
              <a:rPr lang="en-US" sz="1600" dirty="0" err="1"/>
              <a:t>Nerchio</a:t>
            </a:r>
            <a:r>
              <a:rPr lang="en-US" sz="1600" dirty="0"/>
              <a:t> (0.7125)</a:t>
            </a:r>
          </a:p>
          <a:p>
            <a:r>
              <a:rPr lang="en-US" sz="1600" dirty="0"/>
              <a:t>4. </a:t>
            </a:r>
            <a:r>
              <a:rPr lang="en-US" sz="1600" dirty="0" err="1"/>
              <a:t>ByuN</a:t>
            </a:r>
            <a:r>
              <a:rPr lang="en-US" sz="1600" dirty="0"/>
              <a:t> (0.6981)</a:t>
            </a:r>
          </a:p>
          <a:p>
            <a:r>
              <a:rPr lang="en-US" sz="1600" dirty="0"/>
              <a:t>5. Solar (0.6957)</a:t>
            </a:r>
          </a:p>
          <a:p>
            <a:r>
              <a:rPr lang="en-US" sz="1600" dirty="0"/>
              <a:t>6. </a:t>
            </a:r>
            <a:r>
              <a:rPr lang="en-US" sz="1600" dirty="0" err="1"/>
              <a:t>souL</a:t>
            </a:r>
            <a:r>
              <a:rPr lang="en-US" sz="1600" dirty="0"/>
              <a:t> (0.6753)</a:t>
            </a:r>
          </a:p>
          <a:p>
            <a:r>
              <a:rPr lang="en-US" sz="1600" dirty="0"/>
              <a:t>7. </a:t>
            </a:r>
            <a:r>
              <a:rPr lang="en-US" sz="1600" dirty="0" err="1"/>
              <a:t>GuMiho</a:t>
            </a:r>
            <a:r>
              <a:rPr lang="en-US" sz="1600" dirty="0"/>
              <a:t> (0.6528)</a:t>
            </a:r>
          </a:p>
          <a:p>
            <a:r>
              <a:rPr lang="en-US" sz="1600" dirty="0"/>
              <a:t>8. </a:t>
            </a:r>
            <a:r>
              <a:rPr lang="en-US" sz="1600" dirty="0" err="1"/>
              <a:t>iaguz</a:t>
            </a:r>
            <a:r>
              <a:rPr lang="en-US" sz="1600" dirty="0"/>
              <a:t> (0.6415)</a:t>
            </a:r>
          </a:p>
          <a:p>
            <a:r>
              <a:rPr lang="en-US" sz="1600" dirty="0"/>
              <a:t>9. </a:t>
            </a:r>
            <a:r>
              <a:rPr lang="en-US" sz="1600" dirty="0" err="1"/>
              <a:t>Cladorhiza</a:t>
            </a:r>
            <a:r>
              <a:rPr lang="en-US" sz="1600" dirty="0"/>
              <a:t> (0.6333)</a:t>
            </a:r>
          </a:p>
          <a:p>
            <a:r>
              <a:rPr lang="en-US" sz="1600" dirty="0"/>
              <a:t>10. </a:t>
            </a:r>
            <a:r>
              <a:rPr lang="en-US" sz="1600" dirty="0" err="1"/>
              <a:t>Kelazhur</a:t>
            </a:r>
            <a:r>
              <a:rPr lang="en-US" sz="1600" dirty="0"/>
              <a:t> (0.6242)</a:t>
            </a:r>
          </a:p>
        </p:txBody>
      </p:sp>
      <p:sp>
        <p:nvSpPr>
          <p:cNvPr id="12" name="TextBox 11"/>
          <p:cNvSpPr txBox="1"/>
          <p:nvPr/>
        </p:nvSpPr>
        <p:spPr>
          <a:xfrm>
            <a:off x="364386" y="4665873"/>
            <a:ext cx="8766362" cy="923330"/>
          </a:xfrm>
          <a:prstGeom prst="rect">
            <a:avLst/>
          </a:prstGeom>
          <a:noFill/>
        </p:spPr>
        <p:txBody>
          <a:bodyPr wrap="square" rtlCol="0">
            <a:spAutoFit/>
          </a:bodyPr>
          <a:lstStyle/>
          <a:p>
            <a:pPr marL="285750" indent="-285750">
              <a:buFont typeface="Arial" panose="020B0604020202020204" pitchFamily="34" charset="0"/>
              <a:buChar char="•"/>
            </a:pPr>
            <a:r>
              <a:rPr lang="en-US" dirty="0" err="1"/>
              <a:t>Nerchio</a:t>
            </a:r>
            <a:r>
              <a:rPr lang="en-US" dirty="0"/>
              <a:t> has got the most wins</a:t>
            </a:r>
          </a:p>
          <a:p>
            <a:pPr marL="285750" indent="-285750">
              <a:buFont typeface="Arial" panose="020B0604020202020204" pitchFamily="34" charset="0"/>
              <a:buChar char="•"/>
            </a:pPr>
            <a:r>
              <a:rPr lang="en-US" dirty="0"/>
              <a:t>Bly is the most active player</a:t>
            </a:r>
          </a:p>
          <a:p>
            <a:pPr marL="285750" indent="-285750">
              <a:buFont typeface="Arial" panose="020B0604020202020204" pitchFamily="34" charset="0"/>
              <a:buChar char="•"/>
            </a:pPr>
            <a:r>
              <a:rPr lang="en-US" dirty="0"/>
              <a:t>Number of games does not necessarily reflect into success</a:t>
            </a:r>
          </a:p>
        </p:txBody>
      </p:sp>
    </p:spTree>
    <p:extLst>
      <p:ext uri="{BB962C8B-B14F-4D97-AF65-F5344CB8AC3E}">
        <p14:creationId xmlns:p14="http://schemas.microsoft.com/office/powerpoint/2010/main" val="8221060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Network Measurements and Characteristics </a:t>
            </a:r>
          </a:p>
        </p:txBody>
      </p:sp>
      <p:sp>
        <p:nvSpPr>
          <p:cNvPr id="3" name="Content Placeholder 2"/>
          <p:cNvSpPr>
            <a:spLocks noGrp="1"/>
          </p:cNvSpPr>
          <p:nvPr>
            <p:ph idx="1"/>
          </p:nvPr>
        </p:nvSpPr>
        <p:spPr/>
        <p:txBody>
          <a:bodyPr/>
          <a:lstStyle/>
          <a:p>
            <a:pPr marL="0" indent="0">
              <a:buNone/>
            </a:pPr>
            <a:endParaRPr lang="en-US" dirty="0"/>
          </a:p>
          <a:p>
            <a:endParaRPr lang="en-US" dirty="0"/>
          </a:p>
        </p:txBody>
      </p:sp>
      <p:graphicFrame>
        <p:nvGraphicFramePr>
          <p:cNvPr id="4" name="Diagram 3"/>
          <p:cNvGraphicFramePr/>
          <p:nvPr>
            <p:extLst/>
          </p:nvPr>
        </p:nvGraphicFramePr>
        <p:xfrm>
          <a:off x="35858" y="6447132"/>
          <a:ext cx="8606117" cy="391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425982" y="1290742"/>
            <a:ext cx="2383479" cy="2831544"/>
          </a:xfrm>
          <a:prstGeom prst="rect">
            <a:avLst/>
          </a:prstGeom>
          <a:noFill/>
        </p:spPr>
        <p:txBody>
          <a:bodyPr wrap="square" rtlCol="0">
            <a:spAutoFit/>
          </a:bodyPr>
          <a:lstStyle/>
          <a:p>
            <a:r>
              <a:rPr lang="en-US" b="1" dirty="0"/>
              <a:t> Eigenvector centrality</a:t>
            </a:r>
            <a:endParaRPr lang="en-US" dirty="0"/>
          </a:p>
          <a:p>
            <a:r>
              <a:rPr lang="en-US" sz="1600" dirty="0"/>
              <a:t> 1. </a:t>
            </a:r>
            <a:r>
              <a:rPr lang="en-US" sz="1600" dirty="0" err="1"/>
              <a:t>Nerchio</a:t>
            </a:r>
            <a:r>
              <a:rPr lang="en-US" sz="1600" dirty="0"/>
              <a:t> (0.5399)</a:t>
            </a:r>
          </a:p>
          <a:p>
            <a:r>
              <a:rPr lang="en-US" sz="1600" dirty="0"/>
              <a:t>  2. </a:t>
            </a:r>
            <a:r>
              <a:rPr lang="en-US" sz="1600" dirty="0" err="1"/>
              <a:t>ByuN</a:t>
            </a:r>
            <a:r>
              <a:rPr lang="en-US" sz="1600" dirty="0"/>
              <a:t> (0.2937)</a:t>
            </a:r>
          </a:p>
          <a:p>
            <a:r>
              <a:rPr lang="en-US" sz="1600" dirty="0"/>
              <a:t>  3. </a:t>
            </a:r>
            <a:r>
              <a:rPr lang="en-US" sz="1600" dirty="0" err="1"/>
              <a:t>uThermal</a:t>
            </a:r>
            <a:r>
              <a:rPr lang="en-US" sz="1600" dirty="0"/>
              <a:t> (0.2865)</a:t>
            </a:r>
          </a:p>
          <a:p>
            <a:r>
              <a:rPr lang="en-US" sz="1600" dirty="0"/>
              <a:t>  4. </a:t>
            </a:r>
            <a:r>
              <a:rPr lang="en-US" sz="1600" dirty="0" err="1"/>
              <a:t>Neeb</a:t>
            </a:r>
            <a:r>
              <a:rPr lang="en-US" sz="1600" dirty="0"/>
              <a:t> (0.2485)</a:t>
            </a:r>
          </a:p>
          <a:p>
            <a:r>
              <a:rPr lang="en-US" sz="1600" dirty="0"/>
              <a:t>  5. </a:t>
            </a:r>
            <a:r>
              <a:rPr lang="en-US" sz="1600" dirty="0" err="1"/>
              <a:t>Elazer</a:t>
            </a:r>
            <a:r>
              <a:rPr lang="en-US" sz="1600" dirty="0"/>
              <a:t> (0.2176)</a:t>
            </a:r>
          </a:p>
          <a:p>
            <a:r>
              <a:rPr lang="en-US" sz="1600" dirty="0"/>
              <a:t>  6. Solar (0.2170)</a:t>
            </a:r>
          </a:p>
          <a:p>
            <a:r>
              <a:rPr lang="en-US" sz="1600" dirty="0"/>
              <a:t>  7. </a:t>
            </a:r>
            <a:r>
              <a:rPr lang="en-US" sz="1600" dirty="0" err="1"/>
              <a:t>Snute</a:t>
            </a:r>
            <a:r>
              <a:rPr lang="en-US" sz="1600" dirty="0"/>
              <a:t> (0.2146)</a:t>
            </a:r>
          </a:p>
          <a:p>
            <a:r>
              <a:rPr lang="en-US" sz="1600" dirty="0"/>
              <a:t>  8. Bly (0.2002)</a:t>
            </a:r>
          </a:p>
          <a:p>
            <a:r>
              <a:rPr lang="en-US" sz="1600" dirty="0"/>
              <a:t>  9. </a:t>
            </a:r>
            <a:r>
              <a:rPr lang="en-US" sz="1600" dirty="0" err="1"/>
              <a:t>Polt</a:t>
            </a:r>
            <a:r>
              <a:rPr lang="en-US" sz="1600" dirty="0"/>
              <a:t> (0.1773)</a:t>
            </a:r>
          </a:p>
          <a:p>
            <a:r>
              <a:rPr lang="en-US" sz="1600" dirty="0"/>
              <a:t>  10. </a:t>
            </a:r>
            <a:r>
              <a:rPr lang="en-US" sz="1600" dirty="0" err="1"/>
              <a:t>Kelazhur</a:t>
            </a:r>
            <a:r>
              <a:rPr lang="en-US" sz="1600" dirty="0"/>
              <a:t> (0.1637)</a:t>
            </a:r>
          </a:p>
        </p:txBody>
      </p:sp>
      <p:sp>
        <p:nvSpPr>
          <p:cNvPr id="9" name="TextBox 8"/>
          <p:cNvSpPr txBox="1"/>
          <p:nvPr/>
        </p:nvSpPr>
        <p:spPr>
          <a:xfrm>
            <a:off x="3035416" y="1290742"/>
            <a:ext cx="5379713" cy="3323987"/>
          </a:xfrm>
          <a:prstGeom prst="rect">
            <a:avLst/>
          </a:prstGeom>
          <a:noFill/>
        </p:spPr>
        <p:txBody>
          <a:bodyPr wrap="square" rtlCol="0">
            <a:spAutoFit/>
          </a:bodyPr>
          <a:lstStyle/>
          <a:p>
            <a:r>
              <a:rPr lang="en-US" b="1" dirty="0"/>
              <a:t> </a:t>
            </a:r>
            <a:r>
              <a:rPr lang="en-US" b="1" dirty="0" err="1"/>
              <a:t>Kat’z</a:t>
            </a:r>
            <a:r>
              <a:rPr lang="en-US" b="1" dirty="0"/>
              <a:t> centrality (blew off at alpha = 1)</a:t>
            </a:r>
            <a:endParaRPr lang="en-US" dirty="0"/>
          </a:p>
          <a:p>
            <a:r>
              <a:rPr lang="en-US" sz="1600" dirty="0"/>
              <a:t>Traceback (most recent call last):</a:t>
            </a:r>
          </a:p>
          <a:p>
            <a:r>
              <a:rPr lang="en-US" sz="1600" dirty="0"/>
              <a:t>  File "tests.py", line 145, in &lt;module&gt;</a:t>
            </a:r>
          </a:p>
          <a:p>
            <a:r>
              <a:rPr lang="en-US" sz="1600" dirty="0"/>
              <a:t>    f2 = </a:t>
            </a:r>
            <a:r>
              <a:rPr lang="en-US" sz="1600" dirty="0" err="1"/>
              <a:t>la.inv</a:t>
            </a:r>
            <a:r>
              <a:rPr lang="en-US" sz="1600" dirty="0"/>
              <a:t>(f1)</a:t>
            </a:r>
          </a:p>
          <a:p>
            <a:r>
              <a:rPr lang="en-US" sz="1600" dirty="0"/>
              <a:t>  File "C:\Python27\lib\site-packages\numpy\linalg\linalg.py", line 526, in </a:t>
            </a:r>
            <a:r>
              <a:rPr lang="en-US" sz="1600" dirty="0" err="1"/>
              <a:t>inv</a:t>
            </a:r>
            <a:endParaRPr lang="en-US" sz="1600" dirty="0"/>
          </a:p>
          <a:p>
            <a:r>
              <a:rPr lang="en-US" sz="1600" dirty="0"/>
              <a:t>    </a:t>
            </a:r>
            <a:r>
              <a:rPr lang="en-US" sz="1600" dirty="0" err="1"/>
              <a:t>ainv</a:t>
            </a:r>
            <a:r>
              <a:rPr lang="en-US" sz="1600" dirty="0"/>
              <a:t> = _</a:t>
            </a:r>
            <a:r>
              <a:rPr lang="en-US" sz="1600" dirty="0" err="1"/>
              <a:t>umath_linalg.inv</a:t>
            </a:r>
            <a:r>
              <a:rPr lang="en-US" sz="1600" dirty="0"/>
              <a:t>(a, signature=signature, </a:t>
            </a:r>
            <a:r>
              <a:rPr lang="en-US" sz="1600" dirty="0" err="1"/>
              <a:t>extobj</a:t>
            </a:r>
            <a:r>
              <a:rPr lang="en-US" sz="1600" dirty="0"/>
              <a:t>=</a:t>
            </a:r>
            <a:r>
              <a:rPr lang="en-US" sz="1600" dirty="0" err="1"/>
              <a:t>extobj</a:t>
            </a:r>
            <a:r>
              <a:rPr lang="en-US" sz="1600" dirty="0"/>
              <a:t>)</a:t>
            </a:r>
          </a:p>
          <a:p>
            <a:r>
              <a:rPr lang="en-US" sz="1600" dirty="0"/>
              <a:t>  File "C:\Python27\lib\site-packages\numpy\linalg\linalg.py", line 90, in _</a:t>
            </a:r>
            <a:r>
              <a:rPr lang="en-US" sz="1600" dirty="0" err="1"/>
              <a:t>rais</a:t>
            </a:r>
            <a:endParaRPr lang="en-US" sz="1600" dirty="0"/>
          </a:p>
          <a:p>
            <a:r>
              <a:rPr lang="en-US" sz="1600" dirty="0" err="1"/>
              <a:t>e_linalgerror_singular</a:t>
            </a:r>
            <a:endParaRPr lang="en-US" sz="1600" dirty="0"/>
          </a:p>
          <a:p>
            <a:r>
              <a:rPr lang="en-US" sz="1600" dirty="0"/>
              <a:t>    raise </a:t>
            </a:r>
            <a:r>
              <a:rPr lang="en-US" sz="1600" dirty="0" err="1"/>
              <a:t>LinAlgError</a:t>
            </a:r>
            <a:r>
              <a:rPr lang="en-US" sz="1600" dirty="0"/>
              <a:t>(</a:t>
            </a:r>
            <a:r>
              <a:rPr lang="en-US" sz="1600" dirty="0">
                <a:highlight>
                  <a:srgbClr val="FFFF00"/>
                </a:highlight>
              </a:rPr>
              <a:t>"Singular matrix")</a:t>
            </a:r>
          </a:p>
          <a:p>
            <a:r>
              <a:rPr lang="en-US" sz="1600" dirty="0" err="1"/>
              <a:t>numpy.linalg.linalg.LinAlgError</a:t>
            </a:r>
            <a:r>
              <a:rPr lang="en-US" sz="1600" dirty="0"/>
              <a:t>: Singular matrix</a:t>
            </a:r>
          </a:p>
        </p:txBody>
      </p:sp>
      <p:sp>
        <p:nvSpPr>
          <p:cNvPr id="15" name="TextBox 14"/>
          <p:cNvSpPr txBox="1"/>
          <p:nvPr/>
        </p:nvSpPr>
        <p:spPr>
          <a:xfrm>
            <a:off x="200026" y="4935697"/>
            <a:ext cx="8766362" cy="923330"/>
          </a:xfrm>
          <a:prstGeom prst="rect">
            <a:avLst/>
          </a:prstGeom>
          <a:noFill/>
        </p:spPr>
        <p:txBody>
          <a:bodyPr wrap="square" rtlCol="0">
            <a:spAutoFit/>
          </a:bodyPr>
          <a:lstStyle/>
          <a:p>
            <a:pPr marL="285750" indent="-285750">
              <a:buFont typeface="Arial" panose="020B0604020202020204" pitchFamily="34" charset="0"/>
              <a:buChar char="•"/>
            </a:pPr>
            <a:r>
              <a:rPr lang="en-US" dirty="0" err="1"/>
              <a:t>Nerchio</a:t>
            </a:r>
            <a:r>
              <a:rPr lang="en-US" dirty="0"/>
              <a:t>- most central player based on eigenvector centrality</a:t>
            </a:r>
          </a:p>
          <a:p>
            <a:pPr marL="285750" indent="-285750">
              <a:buFont typeface="Arial" panose="020B0604020202020204" pitchFamily="34" charset="0"/>
              <a:buChar char="•"/>
            </a:pPr>
            <a:r>
              <a:rPr lang="en-US" dirty="0" err="1"/>
              <a:t>Kat’z</a:t>
            </a:r>
            <a:r>
              <a:rPr lang="en-US" dirty="0"/>
              <a:t> centrality- failed for alpha =1 (shows why PageRank is a better measurement)</a:t>
            </a:r>
          </a:p>
          <a:p>
            <a:pPr marL="285750" indent="-285750">
              <a:buFont typeface="Arial" panose="020B0604020202020204" pitchFamily="34" charset="0"/>
              <a:buChar char="•"/>
            </a:pPr>
            <a:r>
              <a:rPr lang="en-US" dirty="0"/>
              <a:t>Number of games does not necessarily reflect into success</a:t>
            </a:r>
          </a:p>
        </p:txBody>
      </p:sp>
    </p:spTree>
    <p:extLst>
      <p:ext uri="{BB962C8B-B14F-4D97-AF65-F5344CB8AC3E}">
        <p14:creationId xmlns:p14="http://schemas.microsoft.com/office/powerpoint/2010/main" val="15836710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1443</TotalTime>
  <Words>2969</Words>
  <Application>Microsoft Office PowerPoint</Application>
  <PresentationFormat>On-screen Show (4:3)</PresentationFormat>
  <Paragraphs>519</Paragraphs>
  <Slides>20</Slides>
  <Notes>7</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Wingdings</vt:lpstr>
      <vt:lpstr>Office Theme</vt:lpstr>
      <vt:lpstr>StarCraft Network</vt:lpstr>
      <vt:lpstr>What is StarCraft?</vt:lpstr>
      <vt:lpstr>Typical Gameplay Snapshot</vt:lpstr>
      <vt:lpstr>Data Source: Liquipedia Minor Tournaments</vt:lpstr>
      <vt:lpstr>Selecting Data From Each Tournament</vt:lpstr>
      <vt:lpstr>What the Network looks like</vt:lpstr>
      <vt:lpstr>StarCraft Network</vt:lpstr>
      <vt:lpstr>Network Measurements and Characteristics </vt:lpstr>
      <vt:lpstr>Network Measurements and Characteristics </vt:lpstr>
      <vt:lpstr>Network Measurements and Characteristics </vt:lpstr>
      <vt:lpstr>Network Measurements and Characteristics </vt:lpstr>
      <vt:lpstr>Network Measurements and Characteristics </vt:lpstr>
      <vt:lpstr>Network Measurements and Characteristics </vt:lpstr>
      <vt:lpstr>Using Co-citation To Identify Potential/Unknown Rivals</vt:lpstr>
      <vt:lpstr>Using Graphlets to Identify Potential/Unknown Rivals</vt:lpstr>
      <vt:lpstr>Using Graphlets to Identify Potential Rivals</vt:lpstr>
      <vt:lpstr>Using Graphlets to Identify Potential Rivals</vt:lpstr>
      <vt:lpstr>PowerPoint Presentation</vt:lpstr>
      <vt:lpstr>Questions?</vt:lpstr>
      <vt:lpstr>Special Thanks To Our Python Programmer</vt:lpstr>
    </vt:vector>
  </TitlesOfParts>
  <Company>UTD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Shawn Alborz</dc:creator>
  <cp:lastModifiedBy>Andrew Rydzak</cp:lastModifiedBy>
  <cp:revision>284</cp:revision>
  <cp:lastPrinted>2015-07-15T22:16:45Z</cp:lastPrinted>
  <dcterms:created xsi:type="dcterms:W3CDTF">2013-05-26T16:05:28Z</dcterms:created>
  <dcterms:modified xsi:type="dcterms:W3CDTF">2017-04-24T18:50:08Z</dcterms:modified>
</cp:coreProperties>
</file>

<file path=docProps/thumbnail.jpeg>
</file>